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5173" r:id="rId2"/>
  </p:sldMasterIdLst>
  <p:notesMasterIdLst>
    <p:notesMasterId r:id="rId21"/>
  </p:notesMasterIdLst>
  <p:handoutMasterIdLst>
    <p:handoutMasterId r:id="rId22"/>
  </p:handoutMasterIdLst>
  <p:sldIdLst>
    <p:sldId id="256" r:id="rId3"/>
    <p:sldId id="319" r:id="rId4"/>
    <p:sldId id="317" r:id="rId5"/>
    <p:sldId id="318" r:id="rId6"/>
    <p:sldId id="301" r:id="rId7"/>
    <p:sldId id="302" r:id="rId8"/>
    <p:sldId id="303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</p:sldIdLst>
  <p:sldSz cx="9906000" cy="6858000" type="A4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113038"/>
        </a:solidFill>
        <a:latin typeface="华文细黑" pitchFamily="2" charset="-122"/>
        <a:ea typeface="华文细黑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3399FF"/>
    <a:srgbClr val="EEA512"/>
    <a:srgbClr val="F880EF"/>
    <a:srgbClr val="5BEA0C"/>
    <a:srgbClr val="B6FCC8"/>
    <a:srgbClr val="00487E"/>
    <a:srgbClr val="FF6600"/>
    <a:srgbClr val="BFF1F3"/>
    <a:srgbClr val="EB8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4" autoAdjust="0"/>
    <p:restoredTop sz="99229" autoAdjust="0"/>
  </p:normalViewPr>
  <p:slideViewPr>
    <p:cSldViewPr>
      <p:cViewPr>
        <p:scale>
          <a:sx n="70" d="100"/>
          <a:sy n="70" d="100"/>
        </p:scale>
        <p:origin x="-1440" y="48"/>
      </p:cViewPr>
      <p:guideLst>
        <p:guide orient="horz" pos="2886"/>
        <p:guide pos="312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36"/>
    </p:cViewPr>
  </p:sorterViewPr>
  <p:notesViewPr>
    <p:cSldViewPr>
      <p:cViewPr varScale="1">
        <p:scale>
          <a:sx n="54" d="100"/>
          <a:sy n="54" d="100"/>
        </p:scale>
        <p:origin x="-210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WORK\Desktop\2012&#24180;&#20013;&#24635;&#32467;\2012&#24180;&#20013;&#24635;&#32467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WORK\Desktop\2012&#24180;&#20013;&#24635;&#32467;\2012&#24180;&#20013;&#24635;&#32467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D:\&#36947;&#36335;\12Q3\&#39033;&#30446;\DVR\&#21452;&#25668;&#20687;&#22836;&#27979;&#35797;&#65288;&#19977;&#27425;&#65289;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ORK\AppData\Local\Microsoft\Windows\Temporary%20Internet%20Files\Content.Outlook\SYBIQQ3R\&#24378;&#29983;&#37319;&#38598;&#25968;&#25454;&#20998;&#26512;&#25253;&#21578;%20(5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基础数据!$B$215</c:f>
              <c:strCache>
                <c:ptCount val="1"/>
                <c:pt idx="0">
                  <c:v>1月市区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基础数据!$B$216:$B$221</c:f>
              <c:numCache>
                <c:formatCode>General</c:formatCode>
                <c:ptCount val="6"/>
                <c:pt idx="0">
                  <c:v>0.36341028833049172</c:v>
                </c:pt>
                <c:pt idx="1">
                  <c:v>0.50793297326514952</c:v>
                </c:pt>
                <c:pt idx="2">
                  <c:v>0.40204457889727918</c:v>
                </c:pt>
                <c:pt idx="3">
                  <c:v>0.17848515790340136</c:v>
                </c:pt>
                <c:pt idx="4">
                  <c:v>7.734676684471814E-2</c:v>
                </c:pt>
                <c:pt idx="5">
                  <c:v>5.2348295247743809E-3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基础数据!$C$215</c:f>
              <c:strCache>
                <c:ptCount val="1"/>
                <c:pt idx="0">
                  <c:v>4月市区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基础数据!$C$216:$C$221</c:f>
              <c:numCache>
                <c:formatCode>General</c:formatCode>
                <c:ptCount val="6"/>
                <c:pt idx="0">
                  <c:v>0.83393266978577274</c:v>
                </c:pt>
                <c:pt idx="1">
                  <c:v>0.8501083529781327</c:v>
                </c:pt>
                <c:pt idx="2">
                  <c:v>0.77141401810644494</c:v>
                </c:pt>
                <c:pt idx="3">
                  <c:v>0.73292451122764468</c:v>
                </c:pt>
                <c:pt idx="4">
                  <c:v>0.6657513390426556</c:v>
                </c:pt>
                <c:pt idx="5">
                  <c:v>0.21653272198064191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基础数据!$D$215</c:f>
              <c:strCache>
                <c:ptCount val="1"/>
                <c:pt idx="0">
                  <c:v>8月市区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基础数据!$D$216:$D$221</c:f>
              <c:numCache>
                <c:formatCode>General</c:formatCode>
                <c:ptCount val="6"/>
                <c:pt idx="0">
                  <c:v>0.84310119001964667</c:v>
                </c:pt>
                <c:pt idx="1">
                  <c:v>0.85945543342606256</c:v>
                </c:pt>
                <c:pt idx="2">
                  <c:v>0.81902950448283518</c:v>
                </c:pt>
                <c:pt idx="3">
                  <c:v>0.77434627855326799</c:v>
                </c:pt>
                <c:pt idx="4">
                  <c:v>0.75547594590586531</c:v>
                </c:pt>
                <c:pt idx="5">
                  <c:v>0.34274166104182024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基础数据!$E$215</c:f>
              <c:strCache>
                <c:ptCount val="1"/>
                <c:pt idx="0">
                  <c:v>12月市区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基础数据!$E$216:$E$221</c:f>
              <c:numCache>
                <c:formatCode>General</c:formatCode>
                <c:ptCount val="6"/>
                <c:pt idx="0">
                  <c:v>0.84356802345819581</c:v>
                </c:pt>
                <c:pt idx="1">
                  <c:v>0.86089695607017225</c:v>
                </c:pt>
                <c:pt idx="2">
                  <c:v>0.8267155998779725</c:v>
                </c:pt>
                <c:pt idx="3">
                  <c:v>0.78451802665441328</c:v>
                </c:pt>
                <c:pt idx="4">
                  <c:v>0.78163028232167242</c:v>
                </c:pt>
                <c:pt idx="5">
                  <c:v>0.38970170638619206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134016"/>
        <c:axId val="258135552"/>
      </c:lineChart>
      <c:catAx>
        <c:axId val="2581340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0" vert="eaVert" anchor="ctr"/>
          <a:lstStyle/>
          <a:p>
            <a:pPr>
              <a:defRPr sz="1200"/>
            </a:pPr>
            <a:endParaRPr lang="zh-CN"/>
          </a:p>
        </c:txPr>
        <c:crossAx val="258135552"/>
        <c:crosses val="autoZero"/>
        <c:auto val="1"/>
        <c:lblAlgn val="ctr"/>
        <c:lblOffset val="100"/>
        <c:noMultiLvlLbl val="0"/>
      </c:catAx>
      <c:valAx>
        <c:axId val="258135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81340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基础数据!$F$215</c:f>
              <c:strCache>
                <c:ptCount val="1"/>
                <c:pt idx="0">
                  <c:v>1月郊区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基础数据!$F$216:$F$221</c:f>
              <c:numCache>
                <c:formatCode>General</c:formatCode>
                <c:ptCount val="6"/>
                <c:pt idx="0">
                  <c:v>0.19052581276395431</c:v>
                </c:pt>
                <c:pt idx="1">
                  <c:v>0.16848391044396624</c:v>
                </c:pt>
                <c:pt idx="2">
                  <c:v>6.6683818548490051E-2</c:v>
                </c:pt>
                <c:pt idx="3">
                  <c:v>3.3993615743144558E-2</c:v>
                </c:pt>
                <c:pt idx="4">
                  <c:v>9.0584709714660715E-3</c:v>
                </c:pt>
                <c:pt idx="5">
                  <c:v>1.4912625881138917E-3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基础数据!$G$215</c:f>
              <c:strCache>
                <c:ptCount val="1"/>
                <c:pt idx="0">
                  <c:v>4月郊区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基础数据!$G$216:$G$221</c:f>
              <c:numCache>
                <c:formatCode>General</c:formatCode>
                <c:ptCount val="6"/>
                <c:pt idx="0">
                  <c:v>0.70599459153869959</c:v>
                </c:pt>
                <c:pt idx="1">
                  <c:v>0.40856665728465974</c:v>
                </c:pt>
                <c:pt idx="2">
                  <c:v>0.36014468417598422</c:v>
                </c:pt>
                <c:pt idx="3">
                  <c:v>0.21171936154138105</c:v>
                </c:pt>
                <c:pt idx="4">
                  <c:v>9.1039176778390421E-2</c:v>
                </c:pt>
                <c:pt idx="5">
                  <c:v>3.4810937320075473E-2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基础数据!$H$215</c:f>
              <c:strCache>
                <c:ptCount val="1"/>
                <c:pt idx="0">
                  <c:v>8月郊区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基础数据!$H$216:$H$221</c:f>
              <c:numCache>
                <c:formatCode>General</c:formatCode>
                <c:ptCount val="6"/>
                <c:pt idx="0">
                  <c:v>0.7479115878295518</c:v>
                </c:pt>
                <c:pt idx="1">
                  <c:v>0.53091342013184273</c:v>
                </c:pt>
                <c:pt idx="2">
                  <c:v>0.49769348922971035</c:v>
                </c:pt>
                <c:pt idx="3">
                  <c:v>0.32243037366119254</c:v>
                </c:pt>
                <c:pt idx="4">
                  <c:v>0.14170815846417592</c:v>
                </c:pt>
                <c:pt idx="5">
                  <c:v>6.9937397657634182E-2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基础数据!$I$215</c:f>
              <c:strCache>
                <c:ptCount val="1"/>
                <c:pt idx="0">
                  <c:v>12月郊区</c:v>
                </c:pt>
              </c:strCache>
            </c:strRef>
          </c:tx>
          <c:cat>
            <c:strRef>
              <c:f>基础数据!$A$216:$A$221</c:f>
              <c:strCache>
                <c:ptCount val="6"/>
                <c:pt idx="0">
                  <c:v>高速公路</c:v>
                </c:pt>
                <c:pt idx="1">
                  <c:v>国道\城市快速路</c:v>
                </c:pt>
                <c:pt idx="2">
                  <c:v>省道</c:v>
                </c:pt>
                <c:pt idx="3">
                  <c:v>城市主干路</c:v>
                </c:pt>
                <c:pt idx="4">
                  <c:v>城市次干路</c:v>
                </c:pt>
                <c:pt idx="5">
                  <c:v>城市一般道路\小路\内部道路</c:v>
                </c:pt>
              </c:strCache>
            </c:strRef>
          </c:cat>
          <c:val>
            <c:numRef>
              <c:f>基础数据!$I$216:$I$221</c:f>
              <c:numCache>
                <c:formatCode>General</c:formatCode>
                <c:ptCount val="6"/>
                <c:pt idx="0">
                  <c:v>0.77080472117611309</c:v>
                </c:pt>
                <c:pt idx="1">
                  <c:v>0.553694820130049</c:v>
                </c:pt>
                <c:pt idx="2">
                  <c:v>0.52368630501294555</c:v>
                </c:pt>
                <c:pt idx="3">
                  <c:v>0.37984834714475602</c:v>
                </c:pt>
                <c:pt idx="4">
                  <c:v>0.1720063820268489</c:v>
                </c:pt>
                <c:pt idx="5">
                  <c:v>9.053276849754345E-2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564032"/>
        <c:axId val="258163840"/>
      </c:lineChart>
      <c:catAx>
        <c:axId val="257564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eaVert"/>
          <a:lstStyle/>
          <a:p>
            <a:pPr>
              <a:defRPr sz="1200"/>
            </a:pPr>
            <a:endParaRPr lang="zh-CN"/>
          </a:p>
        </c:txPr>
        <c:crossAx val="258163840"/>
        <c:crosses val="autoZero"/>
        <c:auto val="1"/>
        <c:lblAlgn val="ctr"/>
        <c:lblOffset val="100"/>
        <c:noMultiLvlLbl val="0"/>
      </c:catAx>
      <c:valAx>
        <c:axId val="258163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756403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结论!$B$21</c:f>
              <c:strCache>
                <c:ptCount val="1"/>
                <c:pt idx="0">
                  <c:v>测试信息量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结论!$A$22:$A$26</c:f>
              <c:strCache>
                <c:ptCount val="5"/>
                <c:pt idx="0">
                  <c:v>常规</c:v>
                </c:pt>
                <c:pt idx="1">
                  <c:v>设施数量</c:v>
                </c:pt>
                <c:pt idx="2">
                  <c:v>实地路牌</c:v>
                </c:pt>
                <c:pt idx="3">
                  <c:v>收费站</c:v>
                </c:pt>
                <c:pt idx="4">
                  <c:v>收费信息</c:v>
                </c:pt>
              </c:strCache>
            </c:strRef>
          </c:cat>
          <c:val>
            <c:numRef>
              <c:f>结论!$B$22:$B$26</c:f>
              <c:numCache>
                <c:formatCode>General</c:formatCode>
                <c:ptCount val="5"/>
                <c:pt idx="0">
                  <c:v>2460</c:v>
                </c:pt>
                <c:pt idx="1">
                  <c:v>700</c:v>
                </c:pt>
                <c:pt idx="2">
                  <c:v>6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626240"/>
        <c:axId val="79627776"/>
      </c:barChart>
      <c:lineChart>
        <c:grouping val="standard"/>
        <c:varyColors val="0"/>
        <c:ser>
          <c:idx val="2"/>
          <c:order val="1"/>
          <c:tx>
            <c:strRef>
              <c:f>结论!$C$21</c:f>
              <c:strCache>
                <c:ptCount val="1"/>
                <c:pt idx="0">
                  <c:v>样本比例</c:v>
                </c:pt>
              </c:strCache>
            </c:strRef>
          </c:tx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结论!$A$22:$A$26</c:f>
              <c:strCache>
                <c:ptCount val="5"/>
                <c:pt idx="0">
                  <c:v>常规</c:v>
                </c:pt>
                <c:pt idx="1">
                  <c:v>设施数量</c:v>
                </c:pt>
                <c:pt idx="2">
                  <c:v>实地路牌</c:v>
                </c:pt>
                <c:pt idx="3">
                  <c:v>收费站</c:v>
                </c:pt>
                <c:pt idx="4">
                  <c:v>收费信息</c:v>
                </c:pt>
              </c:strCache>
            </c:strRef>
          </c:cat>
          <c:val>
            <c:numRef>
              <c:f>结论!$C$22:$C$26</c:f>
              <c:numCache>
                <c:formatCode>0.00%</c:formatCode>
                <c:ptCount val="5"/>
                <c:pt idx="0" formatCode="0%">
                  <c:v>0.83</c:v>
                </c:pt>
                <c:pt idx="1">
                  <c:v>0.2361</c:v>
                </c:pt>
                <c:pt idx="2" formatCode="0%">
                  <c:v>1</c:v>
                </c:pt>
                <c:pt idx="3" formatCode="0%">
                  <c:v>1</c:v>
                </c:pt>
                <c:pt idx="4" formatCode="0%">
                  <c:v>1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结论!$D$21</c:f>
              <c:strCache>
                <c:ptCount val="1"/>
                <c:pt idx="0">
                  <c:v>拍摄清晰比例</c:v>
                </c:pt>
              </c:strCache>
            </c:strRef>
          </c:tx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结论!$A$22:$A$26</c:f>
              <c:strCache>
                <c:ptCount val="5"/>
                <c:pt idx="0">
                  <c:v>常规</c:v>
                </c:pt>
                <c:pt idx="1">
                  <c:v>设施数量</c:v>
                </c:pt>
                <c:pt idx="2">
                  <c:v>实地路牌</c:v>
                </c:pt>
                <c:pt idx="3">
                  <c:v>收费站</c:v>
                </c:pt>
                <c:pt idx="4">
                  <c:v>收费信息</c:v>
                </c:pt>
              </c:strCache>
            </c:strRef>
          </c:cat>
          <c:val>
            <c:numRef>
              <c:f>结论!$D$22:$D$26</c:f>
              <c:numCache>
                <c:formatCode>0%</c:formatCode>
                <c:ptCount val="5"/>
                <c:pt idx="0">
                  <c:v>0.98</c:v>
                </c:pt>
                <c:pt idx="1">
                  <c:v>0.94</c:v>
                </c:pt>
                <c:pt idx="2">
                  <c:v>0.16666666666666666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635200"/>
        <c:axId val="79629312"/>
      </c:lineChart>
      <c:catAx>
        <c:axId val="79626240"/>
        <c:scaling>
          <c:orientation val="minMax"/>
        </c:scaling>
        <c:delete val="0"/>
        <c:axPos val="b"/>
        <c:majorTickMark val="out"/>
        <c:minorTickMark val="none"/>
        <c:tickLblPos val="nextTo"/>
        <c:crossAx val="79627776"/>
        <c:crosses val="autoZero"/>
        <c:auto val="1"/>
        <c:lblAlgn val="ctr"/>
        <c:lblOffset val="100"/>
        <c:noMultiLvlLbl val="0"/>
      </c:catAx>
      <c:valAx>
        <c:axId val="79627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626240"/>
        <c:crosses val="autoZero"/>
        <c:crossBetween val="between"/>
      </c:valAx>
      <c:valAx>
        <c:axId val="7962931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79635200"/>
        <c:crosses val="max"/>
        <c:crossBetween val="between"/>
      </c:valAx>
      <c:catAx>
        <c:axId val="79635200"/>
        <c:scaling>
          <c:orientation val="minMax"/>
        </c:scaling>
        <c:delete val="1"/>
        <c:axPos val="b"/>
        <c:majorTickMark val="out"/>
        <c:minorTickMark val="none"/>
        <c:tickLblPos val="none"/>
        <c:crossAx val="7962931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采集里程（公里）</c:v>
                </c:pt>
              </c:strCache>
            </c:strRef>
          </c:tx>
          <c:invertIfNegative val="0"/>
          <c:dLbls>
            <c:numFmt formatCode="0_);[Red]\(0\)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Sheet1!$A$5:$A$9</c:f>
              <c:strCache>
                <c:ptCount val="5"/>
                <c:pt idx="0">
                  <c:v>第一周</c:v>
                </c:pt>
                <c:pt idx="1">
                  <c:v>第二周</c:v>
                </c:pt>
                <c:pt idx="2">
                  <c:v>第三周</c:v>
                </c:pt>
                <c:pt idx="3">
                  <c:v>第四周</c:v>
                </c:pt>
                <c:pt idx="4">
                  <c:v>第五周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4663.6000000000004</c:v>
                </c:pt>
                <c:pt idx="1">
                  <c:v>5654.5</c:v>
                </c:pt>
                <c:pt idx="2">
                  <c:v>6112.1</c:v>
                </c:pt>
                <c:pt idx="3">
                  <c:v>5847.8</c:v>
                </c:pt>
                <c:pt idx="4">
                  <c:v>4884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662080"/>
        <c:axId val="79672064"/>
        <c:axId val="0"/>
      </c:bar3DChart>
      <c:catAx>
        <c:axId val="79662080"/>
        <c:scaling>
          <c:orientation val="minMax"/>
        </c:scaling>
        <c:delete val="0"/>
        <c:axPos val="b"/>
        <c:majorTickMark val="out"/>
        <c:minorTickMark val="none"/>
        <c:tickLblPos val="nextTo"/>
        <c:crossAx val="79672064"/>
        <c:crosses val="autoZero"/>
        <c:auto val="1"/>
        <c:lblAlgn val="ctr"/>
        <c:lblOffset val="100"/>
        <c:noMultiLvlLbl val="0"/>
      </c:catAx>
      <c:valAx>
        <c:axId val="79672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96620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9960A9-DDD2-4BCE-90B9-84D176F4982D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A473AF-C4E7-4C7A-A1D7-A78ABCD61C32}">
      <dgm:prSet phldrT="[文本]"/>
      <dgm:spPr/>
      <dgm:t>
        <a:bodyPr/>
        <a:lstStyle/>
        <a:p>
          <a:r>
            <a:rPr lang="zh-CN" altLang="en-US" dirty="0" smtClean="0"/>
            <a:t>城市等级</a:t>
          </a:r>
          <a:endParaRPr lang="zh-CN" altLang="en-US" dirty="0"/>
        </a:p>
      </dgm:t>
    </dgm:pt>
    <dgm:pt modelId="{1786AA11-2763-4636-99BE-17C387AF361D}" type="parTrans" cxnId="{87AA60A2-1CF1-4313-B46C-A958317F9DCE}">
      <dgm:prSet/>
      <dgm:spPr/>
      <dgm:t>
        <a:bodyPr/>
        <a:lstStyle/>
        <a:p>
          <a:endParaRPr lang="zh-CN" altLang="en-US"/>
        </a:p>
      </dgm:t>
    </dgm:pt>
    <dgm:pt modelId="{1B8BB742-67D7-4695-AD64-487FF88E3025}" type="sibTrans" cxnId="{87AA60A2-1CF1-4313-B46C-A958317F9DCE}">
      <dgm:prSet/>
      <dgm:spPr/>
      <dgm:t>
        <a:bodyPr/>
        <a:lstStyle/>
        <a:p>
          <a:endParaRPr lang="zh-CN" altLang="en-US"/>
        </a:p>
      </dgm:t>
    </dgm:pt>
    <dgm:pt modelId="{E7DF3BCE-8ED0-4ACB-8DE3-79E79BE5DF7E}">
      <dgm:prSet phldrT="[文本]"/>
      <dgm:spPr/>
      <dgm:t>
        <a:bodyPr/>
        <a:lstStyle/>
        <a:p>
          <a:r>
            <a:rPr lang="zh-CN" altLang="en-US" dirty="0" smtClean="0"/>
            <a:t>现势性</a:t>
          </a:r>
          <a:r>
            <a:rPr lang="en-US" altLang="zh-CN" dirty="0" smtClean="0"/>
            <a:t>	</a:t>
          </a:r>
          <a:endParaRPr lang="zh-CN" altLang="en-US" dirty="0"/>
        </a:p>
      </dgm:t>
    </dgm:pt>
    <dgm:pt modelId="{6FBC9B40-46AF-4AF8-B075-FDDC9341A17A}" type="parTrans" cxnId="{BD961F31-3D22-418C-8EF1-300514BE1C4C}">
      <dgm:prSet/>
      <dgm:spPr/>
      <dgm:t>
        <a:bodyPr/>
        <a:lstStyle/>
        <a:p>
          <a:endParaRPr lang="zh-CN" altLang="en-US"/>
        </a:p>
      </dgm:t>
    </dgm:pt>
    <dgm:pt modelId="{B1ABF2AB-D5AE-414C-AA2E-C74BE5E41C2F}" type="sibTrans" cxnId="{BD961F31-3D22-418C-8EF1-300514BE1C4C}">
      <dgm:prSet/>
      <dgm:spPr/>
      <dgm:t>
        <a:bodyPr/>
        <a:lstStyle/>
        <a:p>
          <a:endParaRPr lang="zh-CN" altLang="en-US"/>
        </a:p>
      </dgm:t>
    </dgm:pt>
    <dgm:pt modelId="{2E1B1AF4-443F-434B-8189-3A3DD67A6636}">
      <dgm:prSet phldrT="[文本]"/>
      <dgm:spPr/>
      <dgm:t>
        <a:bodyPr/>
        <a:lstStyle/>
        <a:p>
          <a:r>
            <a:rPr lang="zh-CN" altLang="en-US" dirty="0" smtClean="0"/>
            <a:t>用户使用</a:t>
          </a:r>
          <a:endParaRPr lang="zh-CN" altLang="en-US" dirty="0"/>
        </a:p>
      </dgm:t>
    </dgm:pt>
    <dgm:pt modelId="{251FB473-49AD-4AFA-8633-3AFA29E448C8}" type="parTrans" cxnId="{53DAEE7B-8939-4E3D-BFFB-0105B855D0E4}">
      <dgm:prSet/>
      <dgm:spPr/>
      <dgm:t>
        <a:bodyPr/>
        <a:lstStyle/>
        <a:p>
          <a:endParaRPr lang="zh-CN" altLang="en-US"/>
        </a:p>
      </dgm:t>
    </dgm:pt>
    <dgm:pt modelId="{46F7F509-50E0-45AA-831F-133CAD06C5CD}" type="sibTrans" cxnId="{53DAEE7B-8939-4E3D-BFFB-0105B855D0E4}">
      <dgm:prSet/>
      <dgm:spPr/>
      <dgm:t>
        <a:bodyPr/>
        <a:lstStyle/>
        <a:p>
          <a:endParaRPr lang="zh-CN" altLang="en-US"/>
        </a:p>
      </dgm:t>
    </dgm:pt>
    <dgm:pt modelId="{FC164107-7A2B-466B-BDE6-CC41048C3AD8}">
      <dgm:prSet phldrT="[文本]"/>
      <dgm:spPr/>
      <dgm:t>
        <a:bodyPr/>
        <a:lstStyle/>
        <a:p>
          <a:r>
            <a:rPr lang="zh-CN" altLang="en-US" dirty="0" smtClean="0"/>
            <a:t>开展城市</a:t>
          </a:r>
          <a:endParaRPr lang="zh-CN" altLang="en-US" dirty="0"/>
        </a:p>
      </dgm:t>
    </dgm:pt>
    <dgm:pt modelId="{A95BF82A-A862-4DBB-BA39-F809AAA0D6DB}" type="parTrans" cxnId="{632436F1-6BD3-4CB3-9670-ADE213DC60FB}">
      <dgm:prSet/>
      <dgm:spPr/>
      <dgm:t>
        <a:bodyPr/>
        <a:lstStyle/>
        <a:p>
          <a:endParaRPr lang="zh-CN" altLang="en-US"/>
        </a:p>
      </dgm:t>
    </dgm:pt>
    <dgm:pt modelId="{8C2C629E-CD46-438A-915D-EEDFE5FD5885}" type="sibTrans" cxnId="{632436F1-6BD3-4CB3-9670-ADE213DC60FB}">
      <dgm:prSet/>
      <dgm:spPr/>
      <dgm:t>
        <a:bodyPr/>
        <a:lstStyle/>
        <a:p>
          <a:endParaRPr lang="zh-CN" altLang="en-US"/>
        </a:p>
      </dgm:t>
    </dgm:pt>
    <dgm:pt modelId="{CB1272A6-D8D5-4F1E-A8F8-D74F4CFF2980}" type="pres">
      <dgm:prSet presAssocID="{B49960A9-DDD2-4BCE-90B9-84D176F4982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6E1181-DBDD-4FFC-9D61-B5FB563AA412}" type="pres">
      <dgm:prSet presAssocID="{B49960A9-DDD2-4BCE-90B9-84D176F4982D}" presName="ellipse" presStyleLbl="trBgShp" presStyleIdx="0" presStyleCnt="1"/>
      <dgm:spPr/>
    </dgm:pt>
    <dgm:pt modelId="{4C4B1E3B-D369-4D85-AEE7-B220BDC20343}" type="pres">
      <dgm:prSet presAssocID="{B49960A9-DDD2-4BCE-90B9-84D176F4982D}" presName="arrow1" presStyleLbl="fgShp" presStyleIdx="0" presStyleCnt="1"/>
      <dgm:spPr/>
    </dgm:pt>
    <dgm:pt modelId="{FB145701-CDF1-41CA-A6A8-AF926899B8FF}" type="pres">
      <dgm:prSet presAssocID="{B49960A9-DDD2-4BCE-90B9-84D176F4982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AD4B48-91BF-4136-B651-B1216472E1DE}" type="pres">
      <dgm:prSet presAssocID="{E7DF3BCE-8ED0-4ACB-8DE3-79E79BE5DF7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1B4877-942B-41D5-A71C-E71FEB5494A7}" type="pres">
      <dgm:prSet presAssocID="{2E1B1AF4-443F-434B-8189-3A3DD67A663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577AC9-1B64-43E2-AAB1-59F679892971}" type="pres">
      <dgm:prSet presAssocID="{FC164107-7A2B-466B-BDE6-CC41048C3AD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E1826-49CF-42B5-9815-FE1227273428}" type="pres">
      <dgm:prSet presAssocID="{B49960A9-DDD2-4BCE-90B9-84D176F4982D}" presName="funnel" presStyleLbl="trAlignAcc1" presStyleIdx="0" presStyleCnt="1"/>
      <dgm:spPr/>
    </dgm:pt>
  </dgm:ptLst>
  <dgm:cxnLst>
    <dgm:cxn modelId="{BD961F31-3D22-418C-8EF1-300514BE1C4C}" srcId="{B49960A9-DDD2-4BCE-90B9-84D176F4982D}" destId="{E7DF3BCE-8ED0-4ACB-8DE3-79E79BE5DF7E}" srcOrd="1" destOrd="0" parTransId="{6FBC9B40-46AF-4AF8-B075-FDDC9341A17A}" sibTransId="{B1ABF2AB-D5AE-414C-AA2E-C74BE5E41C2F}"/>
    <dgm:cxn modelId="{87D1F8BF-9C53-40B2-A091-B9937BFCA3FF}" type="presOf" srcId="{E7DF3BCE-8ED0-4ACB-8DE3-79E79BE5DF7E}" destId="{E51B4877-942B-41D5-A71C-E71FEB5494A7}" srcOrd="0" destOrd="0" presId="urn:microsoft.com/office/officeart/2005/8/layout/funnel1"/>
    <dgm:cxn modelId="{632436F1-6BD3-4CB3-9670-ADE213DC60FB}" srcId="{B49960A9-DDD2-4BCE-90B9-84D176F4982D}" destId="{FC164107-7A2B-466B-BDE6-CC41048C3AD8}" srcOrd="3" destOrd="0" parTransId="{A95BF82A-A862-4DBB-BA39-F809AAA0D6DB}" sibTransId="{8C2C629E-CD46-438A-915D-EEDFE5FD5885}"/>
    <dgm:cxn modelId="{53DAEE7B-8939-4E3D-BFFB-0105B855D0E4}" srcId="{B49960A9-DDD2-4BCE-90B9-84D176F4982D}" destId="{2E1B1AF4-443F-434B-8189-3A3DD67A6636}" srcOrd="2" destOrd="0" parTransId="{251FB473-49AD-4AFA-8633-3AFA29E448C8}" sibTransId="{46F7F509-50E0-45AA-831F-133CAD06C5CD}"/>
    <dgm:cxn modelId="{C6011B33-599A-446C-978D-58266F1554D4}" type="presOf" srcId="{B49960A9-DDD2-4BCE-90B9-84D176F4982D}" destId="{CB1272A6-D8D5-4F1E-A8F8-D74F4CFF2980}" srcOrd="0" destOrd="0" presId="urn:microsoft.com/office/officeart/2005/8/layout/funnel1"/>
    <dgm:cxn modelId="{B3477E4C-9083-4251-A0F9-209D8E0F5C7E}" type="presOf" srcId="{FC164107-7A2B-466B-BDE6-CC41048C3AD8}" destId="{FB145701-CDF1-41CA-A6A8-AF926899B8FF}" srcOrd="0" destOrd="0" presId="urn:microsoft.com/office/officeart/2005/8/layout/funnel1"/>
    <dgm:cxn modelId="{DDA3131D-B1E8-49C1-A913-E070BDAA0EE6}" type="presOf" srcId="{B1A473AF-C4E7-4C7A-A1D7-A78ABCD61C32}" destId="{22577AC9-1B64-43E2-AAB1-59F679892971}" srcOrd="0" destOrd="0" presId="urn:microsoft.com/office/officeart/2005/8/layout/funnel1"/>
    <dgm:cxn modelId="{87AA60A2-1CF1-4313-B46C-A958317F9DCE}" srcId="{B49960A9-DDD2-4BCE-90B9-84D176F4982D}" destId="{B1A473AF-C4E7-4C7A-A1D7-A78ABCD61C32}" srcOrd="0" destOrd="0" parTransId="{1786AA11-2763-4636-99BE-17C387AF361D}" sibTransId="{1B8BB742-67D7-4695-AD64-487FF88E3025}"/>
    <dgm:cxn modelId="{C845ECCE-4A82-4577-B704-6494576704BC}" type="presOf" srcId="{2E1B1AF4-443F-434B-8189-3A3DD67A6636}" destId="{3AAD4B48-91BF-4136-B651-B1216472E1DE}" srcOrd="0" destOrd="0" presId="urn:microsoft.com/office/officeart/2005/8/layout/funnel1"/>
    <dgm:cxn modelId="{C0938BBF-A37A-4C9D-A9A5-874559FB0890}" type="presParOf" srcId="{CB1272A6-D8D5-4F1E-A8F8-D74F4CFF2980}" destId="{956E1181-DBDD-4FFC-9D61-B5FB563AA412}" srcOrd="0" destOrd="0" presId="urn:microsoft.com/office/officeart/2005/8/layout/funnel1"/>
    <dgm:cxn modelId="{CCC0AF0E-49C0-4485-8604-1D8118C90AA1}" type="presParOf" srcId="{CB1272A6-D8D5-4F1E-A8F8-D74F4CFF2980}" destId="{4C4B1E3B-D369-4D85-AEE7-B220BDC20343}" srcOrd="1" destOrd="0" presId="urn:microsoft.com/office/officeart/2005/8/layout/funnel1"/>
    <dgm:cxn modelId="{3B377168-09B1-43D9-8258-C1DF430FAB62}" type="presParOf" srcId="{CB1272A6-D8D5-4F1E-A8F8-D74F4CFF2980}" destId="{FB145701-CDF1-41CA-A6A8-AF926899B8FF}" srcOrd="2" destOrd="0" presId="urn:microsoft.com/office/officeart/2005/8/layout/funnel1"/>
    <dgm:cxn modelId="{A04941D0-11A1-43CC-8BB6-6B89C7040634}" type="presParOf" srcId="{CB1272A6-D8D5-4F1E-A8F8-D74F4CFF2980}" destId="{3AAD4B48-91BF-4136-B651-B1216472E1DE}" srcOrd="3" destOrd="0" presId="urn:microsoft.com/office/officeart/2005/8/layout/funnel1"/>
    <dgm:cxn modelId="{17C7DA88-746F-4032-A588-9B2FFB5FF192}" type="presParOf" srcId="{CB1272A6-D8D5-4F1E-A8F8-D74F4CFF2980}" destId="{E51B4877-942B-41D5-A71C-E71FEB5494A7}" srcOrd="4" destOrd="0" presId="urn:microsoft.com/office/officeart/2005/8/layout/funnel1"/>
    <dgm:cxn modelId="{16814E83-B8DF-4DCD-83FF-12A694E179EB}" type="presParOf" srcId="{CB1272A6-D8D5-4F1E-A8F8-D74F4CFF2980}" destId="{22577AC9-1B64-43E2-AAB1-59F679892971}" srcOrd="5" destOrd="0" presId="urn:microsoft.com/office/officeart/2005/8/layout/funnel1"/>
    <dgm:cxn modelId="{7BFED735-E37F-4FA7-8780-C9AE41FADFE6}" type="presParOf" srcId="{CB1272A6-D8D5-4F1E-A8F8-D74F4CFF2980}" destId="{9AAE1826-49CF-42B5-9815-FE122727342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EB2731-614D-426B-98A1-A4EA5AB940B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EABD54D0-4FA8-4C73-9A7A-23D9C7262262}">
      <dgm:prSet phldrT="[文本]"/>
      <dgm:spPr/>
      <dgm:t>
        <a:bodyPr/>
        <a:lstStyle/>
        <a:p>
          <a:r>
            <a:rPr lang="zh-CN" altLang="en-US" dirty="0" smtClean="0"/>
            <a:t>行车覆盖</a:t>
          </a:r>
          <a:endParaRPr lang="zh-CN" altLang="en-US" dirty="0"/>
        </a:p>
      </dgm:t>
    </dgm:pt>
    <dgm:pt modelId="{69E3C233-878A-4FAA-BEB3-D8E850C6ECE1}" type="parTrans" cxnId="{39CB1362-5641-4076-A88C-B5B17D499537}">
      <dgm:prSet/>
      <dgm:spPr/>
      <dgm:t>
        <a:bodyPr/>
        <a:lstStyle/>
        <a:p>
          <a:endParaRPr lang="zh-CN" altLang="en-US"/>
        </a:p>
      </dgm:t>
    </dgm:pt>
    <dgm:pt modelId="{F8A63446-D04F-430D-B413-E83B27C03D65}" type="sibTrans" cxnId="{39CB1362-5641-4076-A88C-B5B17D499537}">
      <dgm:prSet/>
      <dgm:spPr/>
      <dgm:t>
        <a:bodyPr/>
        <a:lstStyle/>
        <a:p>
          <a:endParaRPr lang="zh-CN" altLang="en-US"/>
        </a:p>
      </dgm:t>
    </dgm:pt>
    <dgm:pt modelId="{2E37F3B7-96C2-4720-9BE5-284A341A7F97}">
      <dgm:prSet phldrT="[文本]"/>
      <dgm:spPr/>
      <dgm:t>
        <a:bodyPr/>
        <a:lstStyle/>
        <a:p>
          <a:r>
            <a:rPr lang="zh-CN" altLang="en-US" dirty="0" smtClean="0"/>
            <a:t>车辆稳定</a:t>
          </a:r>
          <a:endParaRPr lang="zh-CN" altLang="en-US" dirty="0"/>
        </a:p>
      </dgm:t>
    </dgm:pt>
    <dgm:pt modelId="{9C417FB0-2D4A-4B6A-952E-6948AAA64296}" type="parTrans" cxnId="{3C12AC44-8267-47D0-A8F3-0BEC0EFE9322}">
      <dgm:prSet/>
      <dgm:spPr/>
      <dgm:t>
        <a:bodyPr/>
        <a:lstStyle/>
        <a:p>
          <a:endParaRPr lang="zh-CN" altLang="en-US"/>
        </a:p>
      </dgm:t>
    </dgm:pt>
    <dgm:pt modelId="{C54625BC-5E43-43B7-B98C-8A395A829F49}" type="sibTrans" cxnId="{3C12AC44-8267-47D0-A8F3-0BEC0EFE9322}">
      <dgm:prSet/>
      <dgm:spPr/>
      <dgm:t>
        <a:bodyPr/>
        <a:lstStyle/>
        <a:p>
          <a:endParaRPr lang="zh-CN" altLang="en-US"/>
        </a:p>
      </dgm:t>
    </dgm:pt>
    <dgm:pt modelId="{D8F2E362-6308-4E29-A79F-78CD54DA04AB}" type="pres">
      <dgm:prSet presAssocID="{E5EB2731-614D-426B-98A1-A4EA5AB940B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4BF93D2-BFEE-4CE4-A78F-9EB3D51F9D61}" type="pres">
      <dgm:prSet presAssocID="{EABD54D0-4FA8-4C73-9A7A-23D9C7262262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F6451-6160-43E2-AB42-3D633D46F4E2}" type="pres">
      <dgm:prSet presAssocID="{EABD54D0-4FA8-4C73-9A7A-23D9C7262262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B198F1A2-BB73-4E5D-8C38-32C78B8BB253}" type="pres">
      <dgm:prSet presAssocID="{EABD54D0-4FA8-4C73-9A7A-23D9C7262262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5C7B4B8D-3210-4A12-B003-3DC90382DEF3}" type="pres">
      <dgm:prSet presAssocID="{2E37F3B7-96C2-4720-9BE5-284A341A7F97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8C5C57-646B-4CCC-B228-6468271291D8}" type="pres">
      <dgm:prSet presAssocID="{2E37F3B7-96C2-4720-9BE5-284A341A7F97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DF2935DA-93E2-4BCA-9225-D1CA414F770C}" type="pres">
      <dgm:prSet presAssocID="{2E37F3B7-96C2-4720-9BE5-284A341A7F97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4EDA50FA-38EB-41A0-B62D-752D283786EC}" type="pres">
      <dgm:prSet presAssocID="{F8A63446-D04F-430D-B413-E83B27C03D65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07E00A21-CF1C-40AB-81A7-E57D8C19BE81}" type="pres">
      <dgm:prSet presAssocID="{C54625BC-5E43-43B7-B98C-8A395A829F49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FEB8998D-B83C-4C18-987B-9B763B063BCA}" type="presOf" srcId="{2E37F3B7-96C2-4720-9BE5-284A341A7F97}" destId="{DF2935DA-93E2-4BCA-9225-D1CA414F770C}" srcOrd="2" destOrd="0" presId="urn:microsoft.com/office/officeart/2005/8/layout/gear1"/>
    <dgm:cxn modelId="{49AA6872-3F5C-4B0F-A70A-A3F3629EF5E6}" type="presOf" srcId="{2E37F3B7-96C2-4720-9BE5-284A341A7F97}" destId="{7B8C5C57-646B-4CCC-B228-6468271291D8}" srcOrd="1" destOrd="0" presId="urn:microsoft.com/office/officeart/2005/8/layout/gear1"/>
    <dgm:cxn modelId="{3C12AC44-8267-47D0-A8F3-0BEC0EFE9322}" srcId="{E5EB2731-614D-426B-98A1-A4EA5AB940B7}" destId="{2E37F3B7-96C2-4720-9BE5-284A341A7F97}" srcOrd="1" destOrd="0" parTransId="{9C417FB0-2D4A-4B6A-952E-6948AAA64296}" sibTransId="{C54625BC-5E43-43B7-B98C-8A395A829F49}"/>
    <dgm:cxn modelId="{63E79E9B-3AB7-41E2-A7F5-8F21D6ACEACA}" type="presOf" srcId="{E5EB2731-614D-426B-98A1-A4EA5AB940B7}" destId="{D8F2E362-6308-4E29-A79F-78CD54DA04AB}" srcOrd="0" destOrd="0" presId="urn:microsoft.com/office/officeart/2005/8/layout/gear1"/>
    <dgm:cxn modelId="{7DF33445-B7A3-4F0A-ADD8-8660CAB2FD14}" type="presOf" srcId="{2E37F3B7-96C2-4720-9BE5-284A341A7F97}" destId="{5C7B4B8D-3210-4A12-B003-3DC90382DEF3}" srcOrd="0" destOrd="0" presId="urn:microsoft.com/office/officeart/2005/8/layout/gear1"/>
    <dgm:cxn modelId="{02429144-1162-4189-BAEB-09D72F899A17}" type="presOf" srcId="{EABD54D0-4FA8-4C73-9A7A-23D9C7262262}" destId="{B198F1A2-BB73-4E5D-8C38-32C78B8BB253}" srcOrd="2" destOrd="0" presId="urn:microsoft.com/office/officeart/2005/8/layout/gear1"/>
    <dgm:cxn modelId="{39CB1362-5641-4076-A88C-B5B17D499537}" srcId="{E5EB2731-614D-426B-98A1-A4EA5AB940B7}" destId="{EABD54D0-4FA8-4C73-9A7A-23D9C7262262}" srcOrd="0" destOrd="0" parTransId="{69E3C233-878A-4FAA-BEB3-D8E850C6ECE1}" sibTransId="{F8A63446-D04F-430D-B413-E83B27C03D65}"/>
    <dgm:cxn modelId="{1BD327D9-7A4B-4A21-8A41-861AB0FA4DA6}" type="presOf" srcId="{F8A63446-D04F-430D-B413-E83B27C03D65}" destId="{4EDA50FA-38EB-41A0-B62D-752D283786EC}" srcOrd="0" destOrd="0" presId="urn:microsoft.com/office/officeart/2005/8/layout/gear1"/>
    <dgm:cxn modelId="{D92E7694-4A8D-4ED6-A2F1-AD334D922FA1}" type="presOf" srcId="{C54625BC-5E43-43B7-B98C-8A395A829F49}" destId="{07E00A21-CF1C-40AB-81A7-E57D8C19BE81}" srcOrd="0" destOrd="0" presId="urn:microsoft.com/office/officeart/2005/8/layout/gear1"/>
    <dgm:cxn modelId="{9E256749-8357-49E0-949E-1EF86E80C0E4}" type="presOf" srcId="{EABD54D0-4FA8-4C73-9A7A-23D9C7262262}" destId="{B4BF93D2-BFEE-4CE4-A78F-9EB3D51F9D61}" srcOrd="0" destOrd="0" presId="urn:microsoft.com/office/officeart/2005/8/layout/gear1"/>
    <dgm:cxn modelId="{74176357-9413-47C3-BB78-F91A6F09991E}" type="presOf" srcId="{EABD54D0-4FA8-4C73-9A7A-23D9C7262262}" destId="{C2BF6451-6160-43E2-AB42-3D633D46F4E2}" srcOrd="1" destOrd="0" presId="urn:microsoft.com/office/officeart/2005/8/layout/gear1"/>
    <dgm:cxn modelId="{94B8FCE0-D030-49CA-9714-FD1F4CCC9C4A}" type="presParOf" srcId="{D8F2E362-6308-4E29-A79F-78CD54DA04AB}" destId="{B4BF93D2-BFEE-4CE4-A78F-9EB3D51F9D61}" srcOrd="0" destOrd="0" presId="urn:microsoft.com/office/officeart/2005/8/layout/gear1"/>
    <dgm:cxn modelId="{4B9F07FC-8390-44EF-80A4-A4937631CB87}" type="presParOf" srcId="{D8F2E362-6308-4E29-A79F-78CD54DA04AB}" destId="{C2BF6451-6160-43E2-AB42-3D633D46F4E2}" srcOrd="1" destOrd="0" presId="urn:microsoft.com/office/officeart/2005/8/layout/gear1"/>
    <dgm:cxn modelId="{381CBC46-4D61-4392-8E3E-BEBF0D76F643}" type="presParOf" srcId="{D8F2E362-6308-4E29-A79F-78CD54DA04AB}" destId="{B198F1A2-BB73-4E5D-8C38-32C78B8BB253}" srcOrd="2" destOrd="0" presId="urn:microsoft.com/office/officeart/2005/8/layout/gear1"/>
    <dgm:cxn modelId="{5DDB2863-B718-458E-B406-48B3E025DFA2}" type="presParOf" srcId="{D8F2E362-6308-4E29-A79F-78CD54DA04AB}" destId="{5C7B4B8D-3210-4A12-B003-3DC90382DEF3}" srcOrd="3" destOrd="0" presId="urn:microsoft.com/office/officeart/2005/8/layout/gear1"/>
    <dgm:cxn modelId="{F9A3ACFB-3626-4BAF-B690-E3908EAA1E0F}" type="presParOf" srcId="{D8F2E362-6308-4E29-A79F-78CD54DA04AB}" destId="{7B8C5C57-646B-4CCC-B228-6468271291D8}" srcOrd="4" destOrd="0" presId="urn:microsoft.com/office/officeart/2005/8/layout/gear1"/>
    <dgm:cxn modelId="{99F6BA3F-4225-4228-B4B1-5488E5CB4525}" type="presParOf" srcId="{D8F2E362-6308-4E29-A79F-78CD54DA04AB}" destId="{DF2935DA-93E2-4BCA-9225-D1CA414F770C}" srcOrd="5" destOrd="0" presId="urn:microsoft.com/office/officeart/2005/8/layout/gear1"/>
    <dgm:cxn modelId="{F24F12E2-F4D1-43D6-B00E-F2332549C5DF}" type="presParOf" srcId="{D8F2E362-6308-4E29-A79F-78CD54DA04AB}" destId="{4EDA50FA-38EB-41A0-B62D-752D283786EC}" srcOrd="6" destOrd="0" presId="urn:microsoft.com/office/officeart/2005/8/layout/gear1"/>
    <dgm:cxn modelId="{A118C21A-9DCB-4482-B4D5-53D10A5FA1D1}" type="presParOf" srcId="{D8F2E362-6308-4E29-A79F-78CD54DA04AB}" destId="{07E00A21-CF1C-40AB-81A7-E57D8C19BE8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49796B-6D4F-4252-B8A9-270694BDAF52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60B37D7D-A377-4634-B4E3-2B67CA027805}">
      <dgm:prSet phldrT="[文本]"/>
      <dgm:spPr/>
      <dgm:t>
        <a:bodyPr/>
        <a:lstStyle/>
        <a:p>
          <a:r>
            <a:rPr lang="zh-CN" altLang="en-US" dirty="0" smtClean="0"/>
            <a:t>覆盖范围</a:t>
          </a:r>
          <a:endParaRPr lang="zh-CN" altLang="en-US" dirty="0"/>
        </a:p>
      </dgm:t>
    </dgm:pt>
    <dgm:pt modelId="{69E7516C-4CB4-4FEF-94CB-5DBE37BFDFF6}" type="parTrans" cxnId="{F2F53756-C3E4-4410-88BD-E71D5D175331}">
      <dgm:prSet/>
      <dgm:spPr/>
      <dgm:t>
        <a:bodyPr/>
        <a:lstStyle/>
        <a:p>
          <a:endParaRPr lang="zh-CN" altLang="en-US"/>
        </a:p>
      </dgm:t>
    </dgm:pt>
    <dgm:pt modelId="{FC032129-B5FF-4614-A4C4-2FD5C384A170}" type="sibTrans" cxnId="{F2F53756-C3E4-4410-88BD-E71D5D175331}">
      <dgm:prSet/>
      <dgm:spPr/>
      <dgm:t>
        <a:bodyPr/>
        <a:lstStyle/>
        <a:p>
          <a:endParaRPr lang="zh-CN" altLang="en-US"/>
        </a:p>
      </dgm:t>
    </dgm:pt>
    <dgm:pt modelId="{016DD80F-7CB1-4E45-96BA-A6215071457D}">
      <dgm:prSet phldrT="[文本]" phldr="1"/>
      <dgm:spPr/>
      <dgm:t>
        <a:bodyPr/>
        <a:lstStyle/>
        <a:p>
          <a:endParaRPr lang="zh-CN" altLang="en-US" dirty="0"/>
        </a:p>
      </dgm:t>
    </dgm:pt>
    <dgm:pt modelId="{D6D3835B-2A69-4C98-BBA0-EFF8565CDA5D}" type="parTrans" cxnId="{C122A99F-812D-49AE-80FE-F3129F213E2B}">
      <dgm:prSet/>
      <dgm:spPr/>
      <dgm:t>
        <a:bodyPr/>
        <a:lstStyle/>
        <a:p>
          <a:endParaRPr lang="zh-CN" altLang="en-US"/>
        </a:p>
      </dgm:t>
    </dgm:pt>
    <dgm:pt modelId="{5B2972B4-6FB8-47F0-AD27-A5FB1AD844D5}" type="sibTrans" cxnId="{C122A99F-812D-49AE-80FE-F3129F213E2B}">
      <dgm:prSet/>
      <dgm:spPr/>
      <dgm:t>
        <a:bodyPr/>
        <a:lstStyle/>
        <a:p>
          <a:endParaRPr lang="zh-CN" altLang="en-US"/>
        </a:p>
      </dgm:t>
    </dgm:pt>
    <dgm:pt modelId="{D3E1BEA0-FAB7-4AA3-BD66-CA7F3097DC4D}">
      <dgm:prSet phldrT="[文本]" phldr="1"/>
      <dgm:spPr/>
      <dgm:t>
        <a:bodyPr/>
        <a:lstStyle/>
        <a:p>
          <a:endParaRPr lang="zh-CN" altLang="en-US"/>
        </a:p>
      </dgm:t>
    </dgm:pt>
    <dgm:pt modelId="{080ADDD9-10F4-4A9E-B156-CCB7C708170F}" type="parTrans" cxnId="{E1983338-C770-4530-B964-2905D88868C0}">
      <dgm:prSet/>
      <dgm:spPr/>
      <dgm:t>
        <a:bodyPr/>
        <a:lstStyle/>
        <a:p>
          <a:endParaRPr lang="zh-CN" altLang="en-US"/>
        </a:p>
      </dgm:t>
    </dgm:pt>
    <dgm:pt modelId="{0ABD00BD-B414-465C-8104-7355F36EFEE9}" type="sibTrans" cxnId="{E1983338-C770-4530-B964-2905D88868C0}">
      <dgm:prSet/>
      <dgm:spPr/>
      <dgm:t>
        <a:bodyPr/>
        <a:lstStyle/>
        <a:p>
          <a:endParaRPr lang="zh-CN" altLang="en-US"/>
        </a:p>
      </dgm:t>
    </dgm:pt>
    <dgm:pt modelId="{714FCDEC-9E31-4198-9A68-191BE578E6E2}">
      <dgm:prSet phldrT="[文本]" phldr="1"/>
      <dgm:spPr/>
      <dgm:t>
        <a:bodyPr/>
        <a:lstStyle/>
        <a:p>
          <a:endParaRPr lang="zh-CN" altLang="en-US" dirty="0"/>
        </a:p>
      </dgm:t>
    </dgm:pt>
    <dgm:pt modelId="{CC08E426-B2AD-4BD8-B8A4-16A3E21D620C}" type="parTrans" cxnId="{FDC1574C-96E5-4EF4-AE99-6E7137FD0941}">
      <dgm:prSet/>
      <dgm:spPr/>
      <dgm:t>
        <a:bodyPr/>
        <a:lstStyle/>
        <a:p>
          <a:endParaRPr lang="zh-CN" altLang="en-US"/>
        </a:p>
      </dgm:t>
    </dgm:pt>
    <dgm:pt modelId="{72075230-5555-44B2-9785-22A01FE0E600}" type="sibTrans" cxnId="{FDC1574C-96E5-4EF4-AE99-6E7137FD0941}">
      <dgm:prSet/>
      <dgm:spPr/>
      <dgm:t>
        <a:bodyPr/>
        <a:lstStyle/>
        <a:p>
          <a:endParaRPr lang="zh-CN" altLang="en-US"/>
        </a:p>
      </dgm:t>
    </dgm:pt>
    <dgm:pt modelId="{64932AAD-1F9C-4062-85AB-8978CBC884BC}">
      <dgm:prSet phldrT="[文本]" custT="1"/>
      <dgm:spPr/>
      <dgm:t>
        <a:bodyPr/>
        <a:lstStyle/>
        <a:p>
          <a:r>
            <a:rPr lang="zh-CN" altLang="en-US" sz="1100" dirty="0" smtClean="0"/>
            <a:t>合作商</a:t>
          </a:r>
          <a:endParaRPr lang="zh-CN" altLang="en-US" sz="1100" dirty="0"/>
        </a:p>
      </dgm:t>
    </dgm:pt>
    <dgm:pt modelId="{A8E7D45D-A965-4B9D-A8BC-C44AD07271A2}" type="parTrans" cxnId="{AF9B0A12-AAF8-4B7A-A0D0-9D4031516CBE}">
      <dgm:prSet/>
      <dgm:spPr/>
      <dgm:t>
        <a:bodyPr/>
        <a:lstStyle/>
        <a:p>
          <a:endParaRPr lang="zh-CN" altLang="en-US"/>
        </a:p>
      </dgm:t>
    </dgm:pt>
    <dgm:pt modelId="{9090F4ED-D1E4-4D53-9DCB-2EACC5951AEA}" type="sibTrans" cxnId="{AF9B0A12-AAF8-4B7A-A0D0-9D4031516CBE}">
      <dgm:prSet/>
      <dgm:spPr/>
      <dgm:t>
        <a:bodyPr/>
        <a:lstStyle/>
        <a:p>
          <a:endParaRPr lang="zh-CN" altLang="en-US"/>
        </a:p>
      </dgm:t>
    </dgm:pt>
    <dgm:pt modelId="{586AFEA4-6EA2-4861-8606-EE6D9B9AD8C8}">
      <dgm:prSet phldrT="[文本]"/>
      <dgm:spPr/>
      <dgm:t>
        <a:bodyPr/>
        <a:lstStyle/>
        <a:p>
          <a:r>
            <a:rPr lang="zh-CN" altLang="en-US" dirty="0" smtClean="0"/>
            <a:t>车辆</a:t>
          </a:r>
          <a:endParaRPr lang="zh-CN" altLang="en-US" dirty="0"/>
        </a:p>
      </dgm:t>
    </dgm:pt>
    <dgm:pt modelId="{EDBDA44C-4158-48BF-A700-921A5625ED30}" type="parTrans" cxnId="{A8289A6F-6DD9-4004-B38E-2BAA4669958D}">
      <dgm:prSet/>
      <dgm:spPr/>
      <dgm:t>
        <a:bodyPr/>
        <a:lstStyle/>
        <a:p>
          <a:endParaRPr lang="zh-CN" altLang="en-US"/>
        </a:p>
      </dgm:t>
    </dgm:pt>
    <dgm:pt modelId="{3DD6806A-54C4-42ED-9569-6F064578F06F}" type="sibTrans" cxnId="{A8289A6F-6DD9-4004-B38E-2BAA4669958D}">
      <dgm:prSet/>
      <dgm:spPr/>
      <dgm:t>
        <a:bodyPr/>
        <a:lstStyle/>
        <a:p>
          <a:endParaRPr lang="zh-CN" altLang="en-US"/>
        </a:p>
      </dgm:t>
    </dgm:pt>
    <dgm:pt modelId="{0F7B15F5-9B8B-4924-9D00-66F01A253C46}">
      <dgm:prSet phldrT="[文本]"/>
      <dgm:spPr/>
      <dgm:t>
        <a:bodyPr/>
        <a:lstStyle/>
        <a:p>
          <a:r>
            <a:rPr lang="zh-CN" altLang="en-US" dirty="0" smtClean="0"/>
            <a:t>公司经营范围</a:t>
          </a:r>
          <a:endParaRPr lang="zh-CN" altLang="en-US" dirty="0"/>
        </a:p>
      </dgm:t>
    </dgm:pt>
    <dgm:pt modelId="{38EB6AC1-D1A7-4DE0-8965-9DA151BDD8FA}" type="parTrans" cxnId="{9E346E41-77CE-4D30-B1C2-B619F9173200}">
      <dgm:prSet/>
      <dgm:spPr/>
      <dgm:t>
        <a:bodyPr/>
        <a:lstStyle/>
        <a:p>
          <a:endParaRPr lang="zh-CN" altLang="en-US"/>
        </a:p>
      </dgm:t>
    </dgm:pt>
    <dgm:pt modelId="{976CDDDF-0A6B-4B9E-B922-35E4DD408BD8}" type="sibTrans" cxnId="{9E346E41-77CE-4D30-B1C2-B619F9173200}">
      <dgm:prSet/>
      <dgm:spPr/>
      <dgm:t>
        <a:bodyPr/>
        <a:lstStyle/>
        <a:p>
          <a:endParaRPr lang="zh-CN" altLang="en-US"/>
        </a:p>
      </dgm:t>
    </dgm:pt>
    <dgm:pt modelId="{3A008810-47DD-4B6D-B769-6A2E5AC9718B}" type="pres">
      <dgm:prSet presAssocID="{EC49796B-6D4F-4252-B8A9-270694BDAF5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392B4E-C275-49C4-B8D5-43B40E502360}" type="pres">
      <dgm:prSet presAssocID="{EC49796B-6D4F-4252-B8A9-270694BDAF52}" presName="ellipse" presStyleLbl="trBgShp" presStyleIdx="0" presStyleCnt="1"/>
      <dgm:spPr/>
    </dgm:pt>
    <dgm:pt modelId="{E8295F78-53E9-4FE4-8143-4CBEB4E4F6C0}" type="pres">
      <dgm:prSet presAssocID="{EC49796B-6D4F-4252-B8A9-270694BDAF52}" presName="arrow1" presStyleLbl="fgShp" presStyleIdx="0" presStyleCnt="1"/>
      <dgm:spPr/>
    </dgm:pt>
    <dgm:pt modelId="{E29C44A7-1AB0-4688-918A-4CED46ABF1F3}" type="pres">
      <dgm:prSet presAssocID="{EC49796B-6D4F-4252-B8A9-270694BDAF52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D62878-D8B1-4540-9F54-A6AB7C241F03}" type="pres">
      <dgm:prSet presAssocID="{586AFEA4-6EA2-4861-8606-EE6D9B9AD8C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F4DD26-2A8B-423D-9111-E3A0292E4B89}" type="pres">
      <dgm:prSet presAssocID="{0F7B15F5-9B8B-4924-9D00-66F01A253C4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55DAA0-6C54-4CD1-A2B6-C55863CCA5FB}" type="pres">
      <dgm:prSet presAssocID="{64932AAD-1F9C-4062-85AB-8978CBC884BC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C75DE4-6B40-4D4E-830B-F30C77F8A0F9}" type="pres">
      <dgm:prSet presAssocID="{EC49796B-6D4F-4252-B8A9-270694BDAF52}" presName="funnel" presStyleLbl="trAlignAcc1" presStyleIdx="0" presStyleCnt="1" custLinFactNeighborY="-10247"/>
      <dgm:spPr/>
    </dgm:pt>
  </dgm:ptLst>
  <dgm:cxnLst>
    <dgm:cxn modelId="{34A6CE50-B234-4D19-A550-7B0401C09681}" type="presOf" srcId="{586AFEA4-6EA2-4861-8606-EE6D9B9AD8C8}" destId="{E2F4DD26-2A8B-423D-9111-E3A0292E4B89}" srcOrd="0" destOrd="0" presId="urn:microsoft.com/office/officeart/2005/8/layout/funnel1"/>
    <dgm:cxn modelId="{C122A99F-812D-49AE-80FE-F3129F213E2B}" srcId="{EC49796B-6D4F-4252-B8A9-270694BDAF52}" destId="{016DD80F-7CB1-4E45-96BA-A6215071457D}" srcOrd="4" destOrd="0" parTransId="{D6D3835B-2A69-4C98-BBA0-EFF8565CDA5D}" sibTransId="{5B2972B4-6FB8-47F0-AD27-A5FB1AD844D5}"/>
    <dgm:cxn modelId="{E1983338-C770-4530-B964-2905D88868C0}" srcId="{EC49796B-6D4F-4252-B8A9-270694BDAF52}" destId="{D3E1BEA0-FAB7-4AA3-BD66-CA7F3097DC4D}" srcOrd="5" destOrd="0" parTransId="{080ADDD9-10F4-4A9E-B156-CCB7C708170F}" sibTransId="{0ABD00BD-B414-465C-8104-7355F36EFEE9}"/>
    <dgm:cxn modelId="{F2F53756-C3E4-4410-88BD-E71D5D175331}" srcId="{EC49796B-6D4F-4252-B8A9-270694BDAF52}" destId="{60B37D7D-A377-4634-B4E3-2B67CA027805}" srcOrd="0" destOrd="0" parTransId="{69E7516C-4CB4-4FEF-94CB-5DBE37BFDFF6}" sibTransId="{FC032129-B5FF-4614-A4C4-2FD5C384A170}"/>
    <dgm:cxn modelId="{21F28E6C-3209-45AA-8194-7C5F9DF5FC51}" type="presOf" srcId="{EC49796B-6D4F-4252-B8A9-270694BDAF52}" destId="{3A008810-47DD-4B6D-B769-6A2E5AC9718B}" srcOrd="0" destOrd="0" presId="urn:microsoft.com/office/officeart/2005/8/layout/funnel1"/>
    <dgm:cxn modelId="{943BE861-C37E-44E0-9A4D-1C4C24295BAC}" type="presOf" srcId="{60B37D7D-A377-4634-B4E3-2B67CA027805}" destId="{D755DAA0-6C54-4CD1-A2B6-C55863CCA5FB}" srcOrd="0" destOrd="0" presId="urn:microsoft.com/office/officeart/2005/8/layout/funnel1"/>
    <dgm:cxn modelId="{FDC1574C-96E5-4EF4-AE99-6E7137FD0941}" srcId="{EC49796B-6D4F-4252-B8A9-270694BDAF52}" destId="{714FCDEC-9E31-4198-9A68-191BE578E6E2}" srcOrd="6" destOrd="0" parTransId="{CC08E426-B2AD-4BD8-B8A4-16A3E21D620C}" sibTransId="{72075230-5555-44B2-9785-22A01FE0E600}"/>
    <dgm:cxn modelId="{AF9B0A12-AAF8-4B7A-A0D0-9D4031516CBE}" srcId="{EC49796B-6D4F-4252-B8A9-270694BDAF52}" destId="{64932AAD-1F9C-4062-85AB-8978CBC884BC}" srcOrd="3" destOrd="0" parTransId="{A8E7D45D-A965-4B9D-A8BC-C44AD07271A2}" sibTransId="{9090F4ED-D1E4-4D53-9DCB-2EACC5951AEA}"/>
    <dgm:cxn modelId="{9E346E41-77CE-4D30-B1C2-B619F9173200}" srcId="{EC49796B-6D4F-4252-B8A9-270694BDAF52}" destId="{0F7B15F5-9B8B-4924-9D00-66F01A253C46}" srcOrd="2" destOrd="0" parTransId="{38EB6AC1-D1A7-4DE0-8965-9DA151BDD8FA}" sibTransId="{976CDDDF-0A6B-4B9E-B922-35E4DD408BD8}"/>
    <dgm:cxn modelId="{A8289A6F-6DD9-4004-B38E-2BAA4669958D}" srcId="{EC49796B-6D4F-4252-B8A9-270694BDAF52}" destId="{586AFEA4-6EA2-4861-8606-EE6D9B9AD8C8}" srcOrd="1" destOrd="0" parTransId="{EDBDA44C-4158-48BF-A700-921A5625ED30}" sibTransId="{3DD6806A-54C4-42ED-9569-6F064578F06F}"/>
    <dgm:cxn modelId="{4BF91E2E-770B-443A-8905-223C3E691AD6}" type="presOf" srcId="{0F7B15F5-9B8B-4924-9D00-66F01A253C46}" destId="{A7D62878-D8B1-4540-9F54-A6AB7C241F03}" srcOrd="0" destOrd="0" presId="urn:microsoft.com/office/officeart/2005/8/layout/funnel1"/>
    <dgm:cxn modelId="{89903DFD-C52D-40D8-BDD0-DDDC21FF6B22}" type="presOf" srcId="{64932AAD-1F9C-4062-85AB-8978CBC884BC}" destId="{E29C44A7-1AB0-4688-918A-4CED46ABF1F3}" srcOrd="0" destOrd="0" presId="urn:microsoft.com/office/officeart/2005/8/layout/funnel1"/>
    <dgm:cxn modelId="{E70E91C8-8750-4C8B-BD45-906232F16DB5}" type="presParOf" srcId="{3A008810-47DD-4B6D-B769-6A2E5AC9718B}" destId="{19392B4E-C275-49C4-B8D5-43B40E502360}" srcOrd="0" destOrd="0" presId="urn:microsoft.com/office/officeart/2005/8/layout/funnel1"/>
    <dgm:cxn modelId="{9673E6AF-A70D-4A1F-878D-BCF30FAE462E}" type="presParOf" srcId="{3A008810-47DD-4B6D-B769-6A2E5AC9718B}" destId="{E8295F78-53E9-4FE4-8143-4CBEB4E4F6C0}" srcOrd="1" destOrd="0" presId="urn:microsoft.com/office/officeart/2005/8/layout/funnel1"/>
    <dgm:cxn modelId="{EFAFDE17-4FCC-4E87-BD27-B9B52C500260}" type="presParOf" srcId="{3A008810-47DD-4B6D-B769-6A2E5AC9718B}" destId="{E29C44A7-1AB0-4688-918A-4CED46ABF1F3}" srcOrd="2" destOrd="0" presId="urn:microsoft.com/office/officeart/2005/8/layout/funnel1"/>
    <dgm:cxn modelId="{6F49B9FC-1458-4FAB-B4D0-E6D764BCD97E}" type="presParOf" srcId="{3A008810-47DD-4B6D-B769-6A2E5AC9718B}" destId="{A7D62878-D8B1-4540-9F54-A6AB7C241F03}" srcOrd="3" destOrd="0" presId="urn:microsoft.com/office/officeart/2005/8/layout/funnel1"/>
    <dgm:cxn modelId="{9FA478CA-0048-438A-8DE3-90DB1A7B1BB2}" type="presParOf" srcId="{3A008810-47DD-4B6D-B769-6A2E5AC9718B}" destId="{E2F4DD26-2A8B-423D-9111-E3A0292E4B89}" srcOrd="4" destOrd="0" presId="urn:microsoft.com/office/officeart/2005/8/layout/funnel1"/>
    <dgm:cxn modelId="{EA50A171-DCA3-41F3-8868-5DFEB41F5FB1}" type="presParOf" srcId="{3A008810-47DD-4B6D-B769-6A2E5AC9718B}" destId="{D755DAA0-6C54-4CD1-A2B6-C55863CCA5FB}" srcOrd="5" destOrd="0" presId="urn:microsoft.com/office/officeart/2005/8/layout/funnel1"/>
    <dgm:cxn modelId="{486035BD-E7E0-49A6-8F78-EC38675F638D}" type="presParOf" srcId="{3A008810-47DD-4B6D-B769-6A2E5AC9718B}" destId="{C3C75DE4-6B40-4D4E-830B-F30C77F8A0F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1181-DBDD-4FFC-9D61-B5FB563AA412}">
      <dsp:nvSpPr>
        <dsp:cNvPr id="0" name=""/>
        <dsp:cNvSpPr/>
      </dsp:nvSpPr>
      <dsp:spPr>
        <a:xfrm>
          <a:off x="904092" y="95771"/>
          <a:ext cx="1900697" cy="66008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B1E3B-D369-4D85-AEE7-B220BDC20343}">
      <dsp:nvSpPr>
        <dsp:cNvPr id="0" name=""/>
        <dsp:cNvSpPr/>
      </dsp:nvSpPr>
      <dsp:spPr>
        <a:xfrm>
          <a:off x="1673211" y="1712100"/>
          <a:ext cx="368352" cy="23574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701-CDF1-41CA-A6A8-AF926899B8FF}">
      <dsp:nvSpPr>
        <dsp:cNvPr id="0" name=""/>
        <dsp:cNvSpPr/>
      </dsp:nvSpPr>
      <dsp:spPr>
        <a:xfrm>
          <a:off x="973342" y="1900697"/>
          <a:ext cx="1768090" cy="442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开展城市</a:t>
          </a:r>
          <a:endParaRPr lang="zh-CN" altLang="en-US" sz="1400" kern="1200" dirty="0"/>
        </a:p>
      </dsp:txBody>
      <dsp:txXfrm>
        <a:off x="973342" y="1900697"/>
        <a:ext cx="1768090" cy="442022"/>
      </dsp:txXfrm>
    </dsp:sp>
    <dsp:sp modelId="{3AAD4B48-91BF-4136-B651-B1216472E1DE}">
      <dsp:nvSpPr>
        <dsp:cNvPr id="0" name=""/>
        <dsp:cNvSpPr/>
      </dsp:nvSpPr>
      <dsp:spPr>
        <a:xfrm>
          <a:off x="1595121" y="806838"/>
          <a:ext cx="663033" cy="663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用户使用</a:t>
          </a:r>
          <a:endParaRPr lang="zh-CN" altLang="en-US" sz="900" kern="1200" dirty="0"/>
        </a:p>
      </dsp:txBody>
      <dsp:txXfrm>
        <a:off x="1692220" y="903937"/>
        <a:ext cx="468835" cy="468835"/>
      </dsp:txXfrm>
    </dsp:sp>
    <dsp:sp modelId="{E51B4877-942B-41D5-A71C-E71FEB5494A7}">
      <dsp:nvSpPr>
        <dsp:cNvPr id="0" name=""/>
        <dsp:cNvSpPr/>
      </dsp:nvSpPr>
      <dsp:spPr>
        <a:xfrm>
          <a:off x="1120683" y="309415"/>
          <a:ext cx="663033" cy="663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现势性</a:t>
          </a:r>
          <a:r>
            <a:rPr lang="en-US" altLang="zh-CN" sz="900" kern="1200" dirty="0" smtClean="0"/>
            <a:t>	</a:t>
          </a:r>
          <a:endParaRPr lang="zh-CN" altLang="en-US" sz="900" kern="1200" dirty="0"/>
        </a:p>
      </dsp:txBody>
      <dsp:txXfrm>
        <a:off x="1217782" y="406514"/>
        <a:ext cx="468835" cy="468835"/>
      </dsp:txXfrm>
    </dsp:sp>
    <dsp:sp modelId="{22577AC9-1B64-43E2-AAB1-59F679892971}">
      <dsp:nvSpPr>
        <dsp:cNvPr id="0" name=""/>
        <dsp:cNvSpPr/>
      </dsp:nvSpPr>
      <dsp:spPr>
        <a:xfrm>
          <a:off x="1798451" y="149108"/>
          <a:ext cx="663033" cy="663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城市等级</a:t>
          </a:r>
          <a:endParaRPr lang="zh-CN" altLang="en-US" sz="900" kern="1200" dirty="0"/>
        </a:p>
      </dsp:txBody>
      <dsp:txXfrm>
        <a:off x="1895550" y="246207"/>
        <a:ext cx="468835" cy="468835"/>
      </dsp:txXfrm>
    </dsp:sp>
    <dsp:sp modelId="{9AAE1826-49CF-42B5-9815-FE1227273428}">
      <dsp:nvSpPr>
        <dsp:cNvPr id="0" name=""/>
        <dsp:cNvSpPr/>
      </dsp:nvSpPr>
      <dsp:spPr>
        <a:xfrm>
          <a:off x="826001" y="14734"/>
          <a:ext cx="2062772" cy="165021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F93D2-BFEE-4CE4-A78F-9EB3D51F9D61}">
      <dsp:nvSpPr>
        <dsp:cNvPr id="0" name=""/>
        <dsp:cNvSpPr/>
      </dsp:nvSpPr>
      <dsp:spPr>
        <a:xfrm>
          <a:off x="1664505" y="850112"/>
          <a:ext cx="1335890" cy="133589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行车覆盖</a:t>
          </a:r>
          <a:endParaRPr lang="zh-CN" altLang="en-US" sz="1300" kern="1200" dirty="0"/>
        </a:p>
      </dsp:txBody>
      <dsp:txXfrm>
        <a:off x="1933078" y="1163038"/>
        <a:ext cx="798744" cy="686675"/>
      </dsp:txXfrm>
    </dsp:sp>
    <dsp:sp modelId="{5C7B4B8D-3210-4A12-B003-3DC90382DEF3}">
      <dsp:nvSpPr>
        <dsp:cNvPr id="0" name=""/>
        <dsp:cNvSpPr/>
      </dsp:nvSpPr>
      <dsp:spPr>
        <a:xfrm>
          <a:off x="887259" y="534356"/>
          <a:ext cx="971556" cy="9715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车辆稳定</a:t>
          </a:r>
          <a:endParaRPr lang="zh-CN" altLang="en-US" sz="1300" kern="1200" dirty="0"/>
        </a:p>
      </dsp:txBody>
      <dsp:txXfrm>
        <a:off x="1131851" y="780426"/>
        <a:ext cx="482372" cy="479416"/>
      </dsp:txXfrm>
    </dsp:sp>
    <dsp:sp modelId="{4EDA50FA-38EB-41A0-B62D-752D283786EC}">
      <dsp:nvSpPr>
        <dsp:cNvPr id="0" name=""/>
        <dsp:cNvSpPr/>
      </dsp:nvSpPr>
      <dsp:spPr>
        <a:xfrm>
          <a:off x="1686855" y="643914"/>
          <a:ext cx="1643145" cy="1643145"/>
        </a:xfrm>
        <a:prstGeom prst="circularArrow">
          <a:avLst>
            <a:gd name="adj1" fmla="val 4878"/>
            <a:gd name="adj2" fmla="val 312630"/>
            <a:gd name="adj3" fmla="val 2964697"/>
            <a:gd name="adj4" fmla="val 15483055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00A21-CF1C-40AB-81A7-E57D8C19BE81}">
      <dsp:nvSpPr>
        <dsp:cNvPr id="0" name=""/>
        <dsp:cNvSpPr/>
      </dsp:nvSpPr>
      <dsp:spPr>
        <a:xfrm>
          <a:off x="715199" y="326963"/>
          <a:ext cx="1242378" cy="124237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92B4E-C275-49C4-B8D5-43B40E502360}">
      <dsp:nvSpPr>
        <dsp:cNvPr id="0" name=""/>
        <dsp:cNvSpPr/>
      </dsp:nvSpPr>
      <dsp:spPr>
        <a:xfrm>
          <a:off x="264784" y="698842"/>
          <a:ext cx="967627" cy="336044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95F78-53E9-4FE4-8143-4CBEB4E4F6C0}">
      <dsp:nvSpPr>
        <dsp:cNvPr id="0" name=""/>
        <dsp:cNvSpPr/>
      </dsp:nvSpPr>
      <dsp:spPr>
        <a:xfrm>
          <a:off x="656336" y="1521700"/>
          <a:ext cx="187524" cy="120015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C44A7-1AB0-4688-918A-4CED46ABF1F3}">
      <dsp:nvSpPr>
        <dsp:cNvPr id="0" name=""/>
        <dsp:cNvSpPr/>
      </dsp:nvSpPr>
      <dsp:spPr>
        <a:xfrm>
          <a:off x="300039" y="1617713"/>
          <a:ext cx="900118" cy="225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合作商</a:t>
          </a:r>
          <a:endParaRPr lang="zh-CN" altLang="en-US" sz="1100" kern="1200" dirty="0"/>
        </a:p>
      </dsp:txBody>
      <dsp:txXfrm>
        <a:off x="300039" y="1617713"/>
        <a:ext cx="900118" cy="225029"/>
      </dsp:txXfrm>
    </dsp:sp>
    <dsp:sp modelId="{A7D62878-D8B1-4540-9F54-A6AB7C241F03}">
      <dsp:nvSpPr>
        <dsp:cNvPr id="0" name=""/>
        <dsp:cNvSpPr/>
      </dsp:nvSpPr>
      <dsp:spPr>
        <a:xfrm>
          <a:off x="616581" y="1060840"/>
          <a:ext cx="337544" cy="3375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kern="1200" dirty="0" smtClean="0"/>
            <a:t>公司经营范围</a:t>
          </a:r>
          <a:endParaRPr lang="zh-CN" altLang="en-US" sz="500" kern="1200" dirty="0"/>
        </a:p>
      </dsp:txBody>
      <dsp:txXfrm>
        <a:off x="666013" y="1110272"/>
        <a:ext cx="238680" cy="238680"/>
      </dsp:txXfrm>
    </dsp:sp>
    <dsp:sp modelId="{E2F4DD26-2A8B-423D-9111-E3A0292E4B89}">
      <dsp:nvSpPr>
        <dsp:cNvPr id="0" name=""/>
        <dsp:cNvSpPr/>
      </dsp:nvSpPr>
      <dsp:spPr>
        <a:xfrm>
          <a:off x="375049" y="807606"/>
          <a:ext cx="337544" cy="3375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kern="1200" dirty="0" smtClean="0"/>
            <a:t>车辆</a:t>
          </a:r>
          <a:endParaRPr lang="zh-CN" altLang="en-US" sz="500" kern="1200" dirty="0"/>
        </a:p>
      </dsp:txBody>
      <dsp:txXfrm>
        <a:off x="424481" y="857038"/>
        <a:ext cx="238680" cy="238680"/>
      </dsp:txXfrm>
    </dsp:sp>
    <dsp:sp modelId="{D755DAA0-6C54-4CD1-A2B6-C55863CCA5FB}">
      <dsp:nvSpPr>
        <dsp:cNvPr id="0" name=""/>
        <dsp:cNvSpPr/>
      </dsp:nvSpPr>
      <dsp:spPr>
        <a:xfrm>
          <a:off x="720095" y="725995"/>
          <a:ext cx="337544" cy="3375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kern="1200" dirty="0" smtClean="0"/>
            <a:t>覆盖范围</a:t>
          </a:r>
          <a:endParaRPr lang="zh-CN" altLang="en-US" sz="500" kern="1200" dirty="0"/>
        </a:p>
      </dsp:txBody>
      <dsp:txXfrm>
        <a:off x="769527" y="775427"/>
        <a:ext cx="238680" cy="238680"/>
      </dsp:txXfrm>
    </dsp:sp>
    <dsp:sp modelId="{C3C75DE4-6B40-4D4E-830B-F30C77F8A0F9}">
      <dsp:nvSpPr>
        <dsp:cNvPr id="0" name=""/>
        <dsp:cNvSpPr/>
      </dsp:nvSpPr>
      <dsp:spPr>
        <a:xfrm>
          <a:off x="225029" y="571500"/>
          <a:ext cx="1050138" cy="8401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D7C17F1-50E5-44A4-AA3F-8850E2B31E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11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686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2369AD1-7AC3-4854-96EE-BF8EE24CFA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803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0549-7C36-45BD-8164-99C405D74AE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04075" y="333375"/>
            <a:ext cx="2286000" cy="5792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4488" y="333375"/>
            <a:ext cx="6707187" cy="57927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488" y="333375"/>
            <a:ext cx="9145587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44488" y="1230313"/>
            <a:ext cx="9145587" cy="48958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488" y="333375"/>
            <a:ext cx="9145587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4488" y="1230313"/>
            <a:ext cx="4495800" cy="4895850"/>
          </a:xfrm>
        </p:spPr>
        <p:txBody>
          <a:bodyPr/>
          <a:lstStyle>
            <a:lvl1pPr>
              <a:buSzPct val="75000"/>
              <a:defRPr sz="1800"/>
            </a:lvl1pPr>
            <a:lvl2pPr>
              <a:buSzPct val="50000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92688" y="1230313"/>
            <a:ext cx="4497387" cy="4895850"/>
          </a:xfrm>
        </p:spPr>
        <p:txBody>
          <a:bodyPr/>
          <a:lstStyle>
            <a:lvl1pPr>
              <a:buSzPct val="75000"/>
              <a:defRPr sz="1800"/>
            </a:lvl1pPr>
            <a:lvl2pPr>
              <a:buSzPct val="50000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438" y="333375"/>
            <a:ext cx="8929687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66750" y="1284288"/>
            <a:ext cx="8501063" cy="47879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46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" y="6356371"/>
            <a:ext cx="23114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84550" y="635637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99300" y="6356371"/>
            <a:ext cx="23114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5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800726" y="1774825"/>
            <a:ext cx="2849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8" tIns="45715" rIns="91428" bIns="45715">
            <a:spAutoFit/>
          </a:bodyPr>
          <a:lstStyle/>
          <a:p>
            <a:pPr algn="dist">
              <a:defRPr/>
            </a:pPr>
            <a:r>
              <a:rPr lang="en-US" altLang="zh-CN" sz="1600" i="1">
                <a:solidFill>
                  <a:srgbClr val="003C79"/>
                </a:solidFill>
                <a:latin typeface="Century Gothic" pitchFamily="34" charset="0"/>
                <a:ea typeface="MS UI Gothic" pitchFamily="34" charset="-128"/>
              </a:rPr>
              <a:t>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980239" y="392114"/>
            <a:ext cx="2640012" cy="23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988" tIns="46794" rIns="89988" bIns="46794">
            <a:spAutoFit/>
          </a:bodyPr>
          <a:lstStyle/>
          <a:p>
            <a:pPr algn="r">
              <a:defRPr/>
            </a:pPr>
            <a:r>
              <a:rPr lang="en-GB" altLang="zh-CN" sz="900">
                <a:solidFill>
                  <a:srgbClr val="003C79"/>
                </a:solidFill>
                <a:latin typeface="Arial" charset="0"/>
                <a:ea typeface="宋体" pitchFamily="2" charset="-122"/>
              </a:rPr>
              <a:t>PRIVATE &amp; CONFIDENTIAL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9590089" y="471490"/>
            <a:ext cx="71437" cy="73025"/>
          </a:xfrm>
          <a:prstGeom prst="homePlate">
            <a:avLst>
              <a:gd name="adj" fmla="val 100000"/>
            </a:avLst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712076" y="6262688"/>
            <a:ext cx="119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8" tIns="45715" rIns="91428" bIns="45715">
            <a:spAutoFit/>
          </a:bodyPr>
          <a:lstStyle/>
          <a:p>
            <a:pPr algn="dist">
              <a:defRPr/>
            </a:pPr>
            <a:r>
              <a:rPr lang="en-US" altLang="zh-CN" sz="1400" i="1">
                <a:solidFill>
                  <a:srgbClr val="003C79"/>
                </a:solidFill>
                <a:latin typeface="Century Gothic" pitchFamily="34" charset="0"/>
                <a:ea typeface="MS UI Gothic" pitchFamily="34" charset="-128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 userDrawn="1"/>
        </p:nvSpPr>
        <p:spPr bwMode="auto">
          <a:xfrm>
            <a:off x="6980239" y="392114"/>
            <a:ext cx="2640012" cy="23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988" tIns="46794" rIns="89988" bIns="46794">
            <a:spAutoFit/>
          </a:bodyPr>
          <a:lstStyle/>
          <a:p>
            <a:pPr algn="r">
              <a:defRPr/>
            </a:pPr>
            <a:r>
              <a:rPr lang="en-GB" altLang="zh-CN" sz="900">
                <a:solidFill>
                  <a:srgbClr val="003C79"/>
                </a:solidFill>
                <a:latin typeface="Arial" charset="0"/>
                <a:ea typeface="宋体" pitchFamily="2" charset="-122"/>
              </a:rPr>
              <a:t>PRIVATE &amp; CONFIDENTIAL</a:t>
            </a:r>
          </a:p>
        </p:txBody>
      </p:sp>
      <p:sp>
        <p:nvSpPr>
          <p:cNvPr id="7" name="AutoShape 7"/>
          <p:cNvSpPr>
            <a:spLocks noChangeArrowheads="1"/>
          </p:cNvSpPr>
          <p:nvPr userDrawn="1"/>
        </p:nvSpPr>
        <p:spPr bwMode="auto">
          <a:xfrm>
            <a:off x="9590089" y="471490"/>
            <a:ext cx="71437" cy="73025"/>
          </a:xfrm>
          <a:prstGeom prst="homePlate">
            <a:avLst>
              <a:gd name="adj" fmla="val 100000"/>
            </a:avLst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7712076" y="6262688"/>
            <a:ext cx="119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8" tIns="45715" rIns="91428" bIns="45715">
            <a:spAutoFit/>
          </a:bodyPr>
          <a:lstStyle/>
          <a:p>
            <a:pPr algn="dist">
              <a:defRPr/>
            </a:pPr>
            <a:r>
              <a:rPr lang="en-US" altLang="zh-CN" sz="1400" i="1">
                <a:solidFill>
                  <a:srgbClr val="003C79"/>
                </a:solidFill>
                <a:latin typeface="Century Gothic" pitchFamily="34" charset="0"/>
                <a:ea typeface="MS UI Gothic" pitchFamily="34" charset="-128"/>
              </a:rPr>
              <a:t> </a:t>
            </a:r>
          </a:p>
        </p:txBody>
      </p:sp>
      <p:grpSp>
        <p:nvGrpSpPr>
          <p:cNvPr id="9" name="组合 11"/>
          <p:cNvGrpSpPr>
            <a:grpSpLocks/>
          </p:cNvGrpSpPr>
          <p:nvPr userDrawn="1"/>
        </p:nvGrpSpPr>
        <p:grpSpPr bwMode="auto">
          <a:xfrm>
            <a:off x="3775076" y="4298952"/>
            <a:ext cx="2347913" cy="2201863"/>
            <a:chOff x="3775768" y="4055379"/>
            <a:chExt cx="2347369" cy="2202615"/>
          </a:xfrm>
        </p:grpSpPr>
        <p:pic>
          <p:nvPicPr>
            <p:cNvPr id="10" name="图片 14" descr="MCj03270150000[1].jpg"/>
            <p:cNvPicPr>
              <a:picLocks noChangeAspect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3775768" y="4055379"/>
              <a:ext cx="2347369" cy="2202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 userDrawn="1"/>
          </p:nvSpPr>
          <p:spPr bwMode="auto">
            <a:xfrm>
              <a:off x="3829546" y="4961737"/>
              <a:ext cx="2210192" cy="1295631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2">
                    <a:alpha val="0"/>
                  </a:schemeClr>
                </a:gs>
              </a:gsLst>
              <a:lin ang="16200000" scaled="1"/>
              <a:tileRect/>
            </a:gra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1214422"/>
            <a:ext cx="8956675" cy="4895850"/>
          </a:xfrm>
        </p:spPr>
        <p:txBody>
          <a:bodyPr/>
          <a:lstStyle>
            <a:lvl1pPr>
              <a:defRPr sz="1800">
                <a:solidFill>
                  <a:srgbClr val="002060"/>
                </a:solidFill>
                <a:latin typeface="+mj-ea"/>
                <a:ea typeface="+mj-ea"/>
              </a:defRPr>
            </a:lvl1pPr>
            <a:lvl2pPr>
              <a:defRPr b="0">
                <a:solidFill>
                  <a:srgbClr val="002060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002060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002060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002060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815551C8-4FFF-4CFD-89E6-4959675AA787}" type="slidenum">
              <a:rPr lang="en-US" altLang="zh-CN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9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9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A00BE-8CFE-4063-97C2-4B10FF352C81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230313"/>
            <a:ext cx="4402138" cy="4895850"/>
          </a:xfrm>
        </p:spPr>
        <p:txBody>
          <a:bodyPr/>
          <a:lstStyle>
            <a:lvl1pPr>
              <a:defRPr sz="1800">
                <a:solidFill>
                  <a:srgbClr val="002060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rgbClr val="002060"/>
                </a:solidFill>
                <a:latin typeface="+mj-ea"/>
                <a:ea typeface="+mj-ea"/>
              </a:defRPr>
            </a:lvl2pPr>
            <a:lvl3pPr>
              <a:defRPr sz="1400">
                <a:solidFill>
                  <a:srgbClr val="002060"/>
                </a:solidFill>
                <a:latin typeface="+mj-ea"/>
                <a:ea typeface="+mj-ea"/>
              </a:defRPr>
            </a:lvl3pPr>
            <a:lvl4pPr>
              <a:defRPr sz="1200">
                <a:solidFill>
                  <a:srgbClr val="002060"/>
                </a:solidFill>
                <a:latin typeface="+mj-ea"/>
                <a:ea typeface="+mj-ea"/>
              </a:defRPr>
            </a:lvl4pPr>
            <a:lvl5pPr>
              <a:defRPr sz="1200">
                <a:solidFill>
                  <a:srgbClr val="002060"/>
                </a:solidFill>
                <a:latin typeface="+mj-ea"/>
                <a:ea typeface="+mj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7939" y="1230313"/>
            <a:ext cx="4402137" cy="4895850"/>
          </a:xfrm>
        </p:spPr>
        <p:txBody>
          <a:bodyPr/>
          <a:lstStyle>
            <a:lvl1pPr>
              <a:defRPr sz="1800">
                <a:solidFill>
                  <a:srgbClr val="002060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rgbClr val="002060"/>
                </a:solidFill>
                <a:latin typeface="+mj-ea"/>
                <a:ea typeface="+mj-ea"/>
              </a:defRPr>
            </a:lvl2pPr>
            <a:lvl3pPr>
              <a:defRPr sz="1400">
                <a:solidFill>
                  <a:srgbClr val="002060"/>
                </a:solidFill>
                <a:latin typeface="+mj-ea"/>
                <a:ea typeface="+mj-ea"/>
              </a:defRPr>
            </a:lvl3pPr>
            <a:lvl4pPr>
              <a:defRPr sz="1200">
                <a:solidFill>
                  <a:srgbClr val="002060"/>
                </a:solidFill>
                <a:latin typeface="+mj-ea"/>
                <a:ea typeface="+mj-ea"/>
              </a:defRPr>
            </a:lvl4pPr>
            <a:lvl5pPr>
              <a:defRPr sz="1200">
                <a:solidFill>
                  <a:srgbClr val="002060"/>
                </a:solidFill>
                <a:latin typeface="+mj-ea"/>
                <a:ea typeface="+mj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74A5B8ED-38B9-4912-AD47-279E990AA456}" type="slidenum">
              <a:rPr lang="en-US" altLang="zh-CN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8" y="142852"/>
            <a:ext cx="9144064" cy="66833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967" y="1214422"/>
            <a:ext cx="9144065" cy="5072098"/>
          </a:xfrm>
        </p:spPr>
        <p:txBody>
          <a:bodyPr/>
          <a:lstStyle>
            <a:lvl1pPr>
              <a:buClrTx/>
              <a:buSzPct val="75000"/>
              <a:buFont typeface="Wingdings" pitchFamily="2" charset="2"/>
              <a:buChar char="l"/>
              <a:defRPr sz="1800"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buClrTx/>
              <a:buSzPct val="50000"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buClrTx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  <a:lvl4pPr>
              <a:buClrTx/>
              <a:defRPr b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266842"/>
            <a:ext cx="4376738" cy="639762"/>
          </a:xfrm>
        </p:spPr>
        <p:txBody>
          <a:bodyPr anchor="ctr"/>
          <a:lstStyle>
            <a:lvl1pPr marL="0" indent="0">
              <a:buNone/>
              <a:defRPr sz="18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1906604"/>
            <a:ext cx="4376738" cy="3951288"/>
          </a:xfrm>
        </p:spPr>
        <p:txBody>
          <a:bodyPr/>
          <a:lstStyle>
            <a:lvl1pPr>
              <a:defRPr sz="1600">
                <a:solidFill>
                  <a:srgbClr val="002060"/>
                </a:solidFill>
                <a:latin typeface="+mj-ea"/>
                <a:ea typeface="+mj-ea"/>
              </a:defRPr>
            </a:lvl1pPr>
            <a:lvl2pPr>
              <a:defRPr sz="1400">
                <a:solidFill>
                  <a:srgbClr val="002060"/>
                </a:solidFill>
                <a:latin typeface="+mj-ea"/>
                <a:ea typeface="+mj-ea"/>
              </a:defRPr>
            </a:lvl2pPr>
            <a:lvl3pPr>
              <a:defRPr sz="1200">
                <a:solidFill>
                  <a:srgbClr val="002060"/>
                </a:solidFill>
                <a:latin typeface="+mj-ea"/>
                <a:ea typeface="+mj-ea"/>
              </a:defRPr>
            </a:lvl3pPr>
            <a:lvl4pPr>
              <a:defRPr sz="1100">
                <a:solidFill>
                  <a:srgbClr val="002060"/>
                </a:solidFill>
                <a:latin typeface="+mj-ea"/>
                <a:ea typeface="+mj-ea"/>
              </a:defRPr>
            </a:lvl4pPr>
            <a:lvl5pPr>
              <a:defRPr sz="1100">
                <a:solidFill>
                  <a:srgbClr val="002060"/>
                </a:solidFill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6" y="1266842"/>
            <a:ext cx="4378325" cy="639762"/>
          </a:xfrm>
        </p:spPr>
        <p:txBody>
          <a:bodyPr anchor="ctr"/>
          <a:lstStyle>
            <a:lvl1pPr marL="0" indent="0">
              <a:buNone/>
              <a:defRPr sz="1800" b="1">
                <a:solidFill>
                  <a:srgbClr val="002060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6" y="1906604"/>
            <a:ext cx="4378325" cy="3951288"/>
          </a:xfrm>
        </p:spPr>
        <p:txBody>
          <a:bodyPr/>
          <a:lstStyle>
            <a:lvl1pPr>
              <a:defRPr sz="1600">
                <a:solidFill>
                  <a:srgbClr val="002060"/>
                </a:solidFill>
                <a:latin typeface="+mj-ea"/>
                <a:ea typeface="+mj-ea"/>
              </a:defRPr>
            </a:lvl1pPr>
            <a:lvl2pPr>
              <a:defRPr sz="1400">
                <a:solidFill>
                  <a:srgbClr val="002060"/>
                </a:solidFill>
                <a:latin typeface="+mj-ea"/>
                <a:ea typeface="+mj-ea"/>
              </a:defRPr>
            </a:lvl2pPr>
            <a:lvl3pPr>
              <a:defRPr sz="1200">
                <a:solidFill>
                  <a:srgbClr val="002060"/>
                </a:solidFill>
                <a:latin typeface="+mj-ea"/>
                <a:ea typeface="+mj-ea"/>
              </a:defRPr>
            </a:lvl3pPr>
            <a:lvl4pPr>
              <a:defRPr sz="1100">
                <a:solidFill>
                  <a:srgbClr val="002060"/>
                </a:solidFill>
                <a:latin typeface="+mj-ea"/>
                <a:ea typeface="+mj-ea"/>
              </a:defRPr>
            </a:lvl4pPr>
            <a:lvl5pPr>
              <a:defRPr sz="1100">
                <a:solidFill>
                  <a:srgbClr val="002060"/>
                </a:solidFill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5D00110C-4079-4184-BB5F-7BAE227090C7}" type="slidenum">
              <a:rPr lang="en-US" altLang="zh-CN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95301" y="384175"/>
            <a:ext cx="8994775" cy="668338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78A49-96CC-41B1-8199-936CEBCF9438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31318-42A7-4619-B48F-3F64A5E7F9D0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1" y="273052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936E2-0EF0-4242-9A87-0798D5F2DDCA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5E07B-8D12-4095-91C0-551C66A0CE6C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09D16-0A7D-460E-ADFE-6B33E518FCD9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42175" y="384175"/>
            <a:ext cx="2247900" cy="57419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1" y="384175"/>
            <a:ext cx="6594475" cy="57419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2F62E-2109-446F-8F11-DF5CC41EACCA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1" y="384175"/>
            <a:ext cx="8994775" cy="6683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533401" y="1230313"/>
            <a:ext cx="8956675" cy="48958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70FB-3607-48B6-8797-9EFE2026DBDB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500065"/>
            <a:ext cx="8936038" cy="1057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03275" y="1773238"/>
            <a:ext cx="8936038" cy="454501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500065"/>
            <a:ext cx="8936038" cy="1057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03276" y="1773238"/>
            <a:ext cx="4391025" cy="45450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46701" y="1773238"/>
            <a:ext cx="4392613" cy="45450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500065"/>
            <a:ext cx="8936038" cy="10572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803275" y="1773238"/>
            <a:ext cx="8936038" cy="454501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4488" y="1230313"/>
            <a:ext cx="44958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92688" y="1230313"/>
            <a:ext cx="4497387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8" y="333375"/>
            <a:ext cx="9144064" cy="66833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3.jpg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2438" y="214290"/>
            <a:ext cx="8929687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/>
            </a:r>
            <a:br>
              <a:rPr lang="en-US" altLang="zh-CN" smtClean="0"/>
            </a:br>
            <a:endParaRPr lang="en-US" altLang="zh-CN" smtClean="0"/>
          </a:p>
        </p:txBody>
      </p:sp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6881826" y="6473825"/>
            <a:ext cx="815975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GB" altLang="zh-CN" sz="1200" b="1" dirty="0">
                <a:latin typeface="Arial" charset="0"/>
                <a:ea typeface="华文楷体" pitchFamily="2" charset="-122"/>
                <a:cs typeface="Arial" charset="0"/>
              </a:rPr>
              <a:t>Page </a:t>
            </a:r>
            <a:fld id="{7A4AE6E7-8A2A-4949-8011-E661CA0C2723}" type="slidenum">
              <a:rPr lang="en-GB" altLang="zh-CN" sz="1200" b="1">
                <a:latin typeface="Arial" charset="0"/>
                <a:ea typeface="华文楷体" pitchFamily="2" charset="-122"/>
                <a:cs typeface="Arial" charset="0"/>
              </a:rPr>
              <a:pPr algn="ctr" eaLnBrk="0" hangingPunct="0">
                <a:defRPr/>
              </a:pPr>
              <a:t>‹#›</a:t>
            </a:fld>
            <a:r>
              <a:rPr lang="en-GB" altLang="zh-CN" sz="1200" dirty="0">
                <a:latin typeface="Arial" charset="0"/>
                <a:ea typeface="华文楷体" pitchFamily="2" charset="-122"/>
                <a:cs typeface="Arial" charset="0"/>
              </a:rPr>
              <a:t> </a:t>
            </a:r>
          </a:p>
        </p:txBody>
      </p:sp>
      <p:sp>
        <p:nvSpPr>
          <p:cNvPr id="922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1284288"/>
            <a:ext cx="8501063" cy="478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Text:  18pt. Arial with .75 square bullet</a:t>
            </a:r>
          </a:p>
          <a:p>
            <a:pPr lvl="1"/>
            <a:r>
              <a:rPr lang="en-GB" altLang="zh-CN" smtClean="0"/>
              <a:t>Level 2</a:t>
            </a:r>
          </a:p>
          <a:p>
            <a:pPr lvl="2"/>
            <a:r>
              <a:rPr lang="en-GB" altLang="zh-CN" smtClean="0"/>
              <a:t>Level 3</a:t>
            </a:r>
          </a:p>
          <a:p>
            <a:pPr lvl="3"/>
            <a:r>
              <a:rPr lang="en-GB" altLang="zh-CN" smtClean="0"/>
              <a:t>Level 4</a:t>
            </a:r>
          </a:p>
        </p:txBody>
      </p:sp>
      <p:sp>
        <p:nvSpPr>
          <p:cNvPr id="368653" name="Text Box 13"/>
          <p:cNvSpPr txBox="1">
            <a:spLocks noChangeArrowheads="1"/>
          </p:cNvSpPr>
          <p:nvPr/>
        </p:nvSpPr>
        <p:spPr bwMode="auto">
          <a:xfrm>
            <a:off x="8375650" y="6445250"/>
            <a:ext cx="223838" cy="274638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zh-CN" sz="1200">
                <a:solidFill>
                  <a:schemeClr val="bg2"/>
                </a:solidFill>
                <a:latin typeface="Arial" charset="0"/>
                <a:ea typeface="黑体" pitchFamily="2" charset="-122"/>
              </a:rPr>
              <a:t>|</a:t>
            </a:r>
          </a:p>
        </p:txBody>
      </p:sp>
      <p:sp>
        <p:nvSpPr>
          <p:cNvPr id="368657" name="Text Box 17"/>
          <p:cNvSpPr txBox="1">
            <a:spLocks noChangeArrowheads="1"/>
          </p:cNvSpPr>
          <p:nvPr/>
        </p:nvSpPr>
        <p:spPr bwMode="auto">
          <a:xfrm>
            <a:off x="344488" y="6499225"/>
            <a:ext cx="165576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988" tIns="46794" rIns="89988" bIns="4679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zh-CN" sz="900" dirty="0">
                <a:solidFill>
                  <a:schemeClr val="bg1"/>
                </a:solidFill>
                <a:latin typeface="Arial" charset="0"/>
                <a:ea typeface="宋体" pitchFamily="2" charset="-122"/>
              </a:rPr>
              <a:t>PRIVATE &amp; CONFIDENTIAL</a:t>
            </a:r>
          </a:p>
        </p:txBody>
      </p:sp>
      <p:sp>
        <p:nvSpPr>
          <p:cNvPr id="368658" name="AutoShape 18"/>
          <p:cNvSpPr>
            <a:spLocks noChangeArrowheads="1"/>
          </p:cNvSpPr>
          <p:nvPr/>
        </p:nvSpPr>
        <p:spPr bwMode="auto">
          <a:xfrm>
            <a:off x="2001838" y="6600825"/>
            <a:ext cx="71437" cy="73025"/>
          </a:xfrm>
          <a:prstGeom prst="homePlate">
            <a:avLst>
              <a:gd name="adj" fmla="val 100000"/>
            </a:avLst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1" r:id="rId1"/>
    <p:sldLayoutId id="2147485147" r:id="rId2"/>
    <p:sldLayoutId id="2147485148" r:id="rId3"/>
    <p:sldLayoutId id="2147485149" r:id="rId4"/>
    <p:sldLayoutId id="2147485150" r:id="rId5"/>
    <p:sldLayoutId id="2147485151" r:id="rId6"/>
    <p:sldLayoutId id="2147485152" r:id="rId7"/>
    <p:sldLayoutId id="2147485153" r:id="rId8"/>
    <p:sldLayoutId id="2147485154" r:id="rId9"/>
    <p:sldLayoutId id="2147485155" r:id="rId10"/>
    <p:sldLayoutId id="2147485156" r:id="rId11"/>
    <p:sldLayoutId id="2147485157" r:id="rId12"/>
    <p:sldLayoutId id="2147485158" r:id="rId13"/>
    <p:sldLayoutId id="2147485159" r:id="rId14"/>
    <p:sldLayoutId id="2147485189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华文细黑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113038"/>
          </a:solidFill>
          <a:latin typeface="Arial" charset="0"/>
          <a:ea typeface="华文细黑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Wingdings" pitchFamily="2" charset="2"/>
        <a:buChar char="n"/>
        <a:defRPr sz="2000" b="1">
          <a:solidFill>
            <a:schemeClr val="bg2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Wingdings" pitchFamily="2" charset="2"/>
        <a:buChar char="l"/>
        <a:defRPr sz="1600">
          <a:solidFill>
            <a:schemeClr val="bg2"/>
          </a:solidFill>
          <a:latin typeface="+mj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Font typeface="Symbol" pitchFamily="18" charset="2"/>
        <a:buChar char="¾"/>
        <a:defRPr sz="1400">
          <a:solidFill>
            <a:schemeClr val="bg2"/>
          </a:solidFill>
          <a:latin typeface="+mj-lt"/>
          <a:ea typeface="+mn-ea"/>
        </a:defRPr>
      </a:lvl3pPr>
      <a:lvl4pPr marL="1600200" indent="-228600" algn="l" rtl="0" eaLnBrk="0" fontAlgn="base" hangingPunct="0">
        <a:spcBef>
          <a:spcPct val="30000"/>
        </a:spcBef>
        <a:spcAft>
          <a:spcPct val="15000"/>
        </a:spcAft>
        <a:buClr>
          <a:schemeClr val="bg2"/>
        </a:buClr>
        <a:buFont typeface="Symbol" pitchFamily="18" charset="2"/>
        <a:buChar char="-"/>
        <a:defRPr sz="1200">
          <a:solidFill>
            <a:schemeClr val="bg2"/>
          </a:solidFill>
          <a:latin typeface="+mj-lt"/>
          <a:ea typeface="+mn-ea"/>
          <a:cs typeface="Arial Unicode MS" pitchFamily="34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»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Tahoma" pitchFamily="34" charset="0"/>
          <a:ea typeface="宋体" pitchFamily="2" charset="-122"/>
          <a:cs typeface="Arial Unicode MS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0" y="6453188"/>
            <a:ext cx="7545388" cy="40481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84801" y="6337300"/>
            <a:ext cx="17287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5" rIns="91428" bIns="457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1416A785-AF5F-4B19-A9C3-78CD57EA5F48}" type="slidenum">
              <a:rPr lang="en-US" altLang="zh-CN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95301" y="384175"/>
            <a:ext cx="8994775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646" name="Line 6"/>
          <p:cNvSpPr>
            <a:spLocks noChangeShapeType="1"/>
          </p:cNvSpPr>
          <p:nvPr/>
        </p:nvSpPr>
        <p:spPr bwMode="auto">
          <a:xfrm>
            <a:off x="488951" y="1052513"/>
            <a:ext cx="90725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468648" y="6542088"/>
            <a:ext cx="1243932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GB" altLang="zh-CN" sz="1200" b="1">
                <a:solidFill>
                  <a:prstClr val="white"/>
                </a:solidFill>
                <a:latin typeface="Arial" charset="0"/>
                <a:ea typeface="华文楷体" pitchFamily="2" charset="-122"/>
                <a:cs typeface="Arial" charset="0"/>
              </a:rPr>
              <a:t>AutoNavi Intro</a:t>
            </a:r>
          </a:p>
        </p:txBody>
      </p:sp>
      <p:sp>
        <p:nvSpPr>
          <p:cNvPr id="1024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1" y="1230313"/>
            <a:ext cx="8956675" cy="4895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Text:  18pt. Arial with .75 square bullet</a:t>
            </a:r>
          </a:p>
          <a:p>
            <a:pPr lvl="1"/>
            <a:r>
              <a:rPr lang="en-GB" altLang="zh-CN" smtClean="0"/>
              <a:t>Level 2</a:t>
            </a:r>
          </a:p>
          <a:p>
            <a:pPr lvl="2"/>
            <a:r>
              <a:rPr lang="en-GB" altLang="zh-CN" smtClean="0"/>
              <a:t>Level 3</a:t>
            </a:r>
          </a:p>
          <a:p>
            <a:pPr lvl="3"/>
            <a:r>
              <a:rPr lang="en-GB" altLang="zh-CN" smtClean="0"/>
              <a:t>Level 4</a:t>
            </a:r>
          </a:p>
        </p:txBody>
      </p:sp>
      <p:sp>
        <p:nvSpPr>
          <p:cNvPr id="368651" name="Text Box 11"/>
          <p:cNvSpPr txBox="1">
            <a:spLocks noChangeArrowheads="1"/>
          </p:cNvSpPr>
          <p:nvPr/>
        </p:nvSpPr>
        <p:spPr bwMode="auto">
          <a:xfrm>
            <a:off x="1204913" y="6591301"/>
            <a:ext cx="2640012" cy="23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988" tIns="46794" rIns="89988" bIns="46794">
            <a:spAutoFit/>
          </a:bodyPr>
          <a:lstStyle/>
          <a:p>
            <a:pPr algn="ctr">
              <a:defRPr/>
            </a:pPr>
            <a:r>
              <a:rPr lang="en-GB" altLang="zh-CN" sz="900">
                <a:solidFill>
                  <a:prstClr val="white"/>
                </a:solidFill>
                <a:latin typeface="Arial" charset="0"/>
                <a:ea typeface="宋体" pitchFamily="2" charset="-122"/>
              </a:rPr>
              <a:t>PRIVATE &amp; CONFIDENTIAL</a:t>
            </a:r>
          </a:p>
        </p:txBody>
      </p:sp>
      <p:pic>
        <p:nvPicPr>
          <p:cNvPr id="10249" name="Picture 12" descr="Autonavi-logo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7859713" y="6557963"/>
            <a:ext cx="14144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75" r:id="rId2"/>
    <p:sldLayoutId id="2147485176" r:id="rId3"/>
    <p:sldLayoutId id="2147485177" r:id="rId4"/>
    <p:sldLayoutId id="2147485178" r:id="rId5"/>
    <p:sldLayoutId id="2147485179" r:id="rId6"/>
    <p:sldLayoutId id="2147485180" r:id="rId7"/>
    <p:sldLayoutId id="2147485181" r:id="rId8"/>
    <p:sldLayoutId id="2147485182" r:id="rId9"/>
    <p:sldLayoutId id="2147485183" r:id="rId10"/>
    <p:sldLayoutId id="2147485184" r:id="rId11"/>
    <p:sldLayoutId id="2147485185" r:id="rId12"/>
    <p:sldLayoutId id="2147485186" r:id="rId13"/>
    <p:sldLayoutId id="2147485187" r:id="rId14"/>
    <p:sldLayoutId id="2147485188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SzPct val="75000"/>
        <a:buFont typeface="Wingdings" pitchFamily="2" charset="2"/>
        <a:buChar char="n"/>
        <a:defRPr sz="3200" b="1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SzPct val="50000"/>
        <a:buFont typeface="Wingdings" pitchFamily="2" charset="2"/>
        <a:buChar char="l"/>
        <a:defRPr sz="1600">
          <a:solidFill>
            <a:srgbClr val="333333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30000"/>
        </a:spcBef>
        <a:spcAft>
          <a:spcPct val="15000"/>
        </a:spcAft>
        <a:buClr>
          <a:schemeClr val="bg2"/>
        </a:buClr>
        <a:buSzPct val="90000"/>
        <a:buFont typeface="Symbol" pitchFamily="18" charset="2"/>
        <a:buChar char="¾"/>
        <a:defRPr sz="1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30000"/>
        </a:spcBef>
        <a:spcAft>
          <a:spcPct val="15000"/>
        </a:spcAft>
        <a:buClr>
          <a:schemeClr val="bg2"/>
        </a:buClr>
        <a:buSzPct val="95000"/>
        <a:buFont typeface="Symbol" pitchFamily="18" charset="2"/>
        <a:buChar char="-"/>
        <a:defRPr sz="1200">
          <a:solidFill>
            <a:srgbClr val="333333"/>
          </a:solidFill>
          <a:latin typeface="+mn-lt"/>
          <a:ea typeface="+mn-ea"/>
          <a:cs typeface="Arial Unicode MS" pitchFamily="34" charset="-122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cs typeface="Arial Unicode MS" pitchFamily="34" charset="-122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Arial Unicode MS" pitchFamily="34" charset="-122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Arial Unicode MS" pitchFamily="34" charset="-122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Arial Unicode MS" pitchFamily="34" charset="-122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Arial Unicode MS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11" Type="http://schemas.openxmlformats.org/officeDocument/2006/relationships/image" Target="../media/image46.gif"/><Relationship Id="rId5" Type="http://schemas.openxmlformats.org/officeDocument/2006/relationships/image" Target="../media/image40.wmf"/><Relationship Id="rId10" Type="http://schemas.openxmlformats.org/officeDocument/2006/relationships/image" Target="../media/image45.jpeg"/><Relationship Id="rId4" Type="http://schemas.openxmlformats.org/officeDocument/2006/relationships/image" Target="../media/image39.wmf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1.gi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4.jpeg"/><Relationship Id="rId5" Type="http://schemas.openxmlformats.org/officeDocument/2006/relationships/diagramData" Target="../diagrams/data3.xml"/><Relationship Id="rId10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chart" Target="../charts/chart2.xm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chart" Target="../charts/chart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package" Target="../embeddings/Microsoft_Excel____1.xlsx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package" Target="../embeddings/Microsoft_Excel____3.xlsx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5.wmf"/><Relationship Id="rId5" Type="http://schemas.openxmlformats.org/officeDocument/2006/relationships/diagramLayout" Target="../diagrams/layout1.xml"/><Relationship Id="rId10" Type="http://schemas.openxmlformats.org/officeDocument/2006/relationships/package" Target="../embeddings/Microsoft_Excel____2.xlsx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2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092" y="2428868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DVR</a:t>
            </a:r>
            <a:r>
              <a:rPr lang="zh-CN" altLang="en-US" sz="3600" b="1" dirty="0" smtClean="0"/>
              <a:t>三方应用方案</a:t>
            </a:r>
            <a:endParaRPr lang="en-US" altLang="zh-CN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运营方式（出租车为例）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967" y="1214422"/>
            <a:ext cx="4929223" cy="5072098"/>
          </a:xfrm>
        </p:spPr>
        <p:txBody>
          <a:bodyPr/>
          <a:lstStyle/>
          <a:p>
            <a:r>
              <a:rPr lang="zh-CN" altLang="en-US" dirty="0" smtClean="0"/>
              <a:t>运营方式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中东部</a:t>
            </a:r>
            <a:r>
              <a:rPr lang="en-US" altLang="zh-CN" dirty="0" smtClean="0"/>
              <a:t>CD</a:t>
            </a:r>
            <a:r>
              <a:rPr lang="zh-CN" altLang="en-US" dirty="0" smtClean="0"/>
              <a:t>类城市（平顶山市为例）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投入车辆：         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辆</a:t>
            </a:r>
            <a:endParaRPr lang="zh-CN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778" y="2143116"/>
            <a:ext cx="545234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81628" y="1643050"/>
            <a:ext cx="3486852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ea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SzPct val="50000"/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西部</a:t>
            </a:r>
            <a:r>
              <a:rPr lang="en-US" altLang="zh-CN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CD</a:t>
            </a: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类城市（兰州为例）</a:t>
            </a:r>
            <a:endParaRPr lang="en-US" altLang="zh-CN" sz="16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30000"/>
              </a:spcBef>
              <a:spcAft>
                <a:spcPct val="15000"/>
              </a:spcAft>
              <a:buSzPct val="50000"/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投入车辆：                 </a:t>
            </a:r>
            <a:r>
              <a:rPr lang="en-US" altLang="zh-CN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辆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7658"/>
          <a:stretch>
            <a:fillRect/>
          </a:stretch>
        </p:blipFill>
        <p:spPr bwMode="auto">
          <a:xfrm>
            <a:off x="5024438" y="2219345"/>
            <a:ext cx="4881562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圆角矩形 8"/>
          <p:cNvSpPr/>
          <p:nvPr/>
        </p:nvSpPr>
        <p:spPr bwMode="auto">
          <a:xfrm>
            <a:off x="7310454" y="4572008"/>
            <a:ext cx="1785950" cy="10715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 rot="1930990">
            <a:off x="1736339" y="2875854"/>
            <a:ext cx="1922315" cy="5863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881166" y="3714752"/>
            <a:ext cx="1214446" cy="7143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167050" y="4071942"/>
            <a:ext cx="1000132" cy="7858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667116" y="5143512"/>
            <a:ext cx="1000132" cy="7858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7" name="图片 16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1232" y="3071810"/>
            <a:ext cx="785818" cy="360762"/>
          </a:xfrm>
          <a:prstGeom prst="rect">
            <a:avLst/>
          </a:prstGeom>
        </p:spPr>
      </p:pic>
      <p:pic>
        <p:nvPicPr>
          <p:cNvPr id="18" name="图片 17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76" y="3786190"/>
            <a:ext cx="785818" cy="360762"/>
          </a:xfrm>
          <a:prstGeom prst="rect">
            <a:avLst/>
          </a:prstGeom>
        </p:spPr>
      </p:pic>
      <p:pic>
        <p:nvPicPr>
          <p:cNvPr id="19" name="图片 18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984" y="4429132"/>
            <a:ext cx="785818" cy="360762"/>
          </a:xfrm>
          <a:prstGeom prst="rect">
            <a:avLst/>
          </a:prstGeom>
        </p:spPr>
      </p:pic>
      <p:pic>
        <p:nvPicPr>
          <p:cNvPr id="20" name="图片 19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488" y="5354254"/>
            <a:ext cx="785818" cy="360762"/>
          </a:xfrm>
          <a:prstGeom prst="rect">
            <a:avLst/>
          </a:prstGeom>
        </p:spPr>
      </p:pic>
      <p:pic>
        <p:nvPicPr>
          <p:cNvPr id="21" name="图片 20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356" y="2068106"/>
            <a:ext cx="785818" cy="360762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 bwMode="auto">
          <a:xfrm>
            <a:off x="4953000" y="2928934"/>
            <a:ext cx="3643338" cy="157163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4" name="图片 23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8884" y="3568304"/>
            <a:ext cx="785818" cy="360762"/>
          </a:xfrm>
          <a:prstGeom prst="rect">
            <a:avLst/>
          </a:prstGeom>
        </p:spPr>
      </p:pic>
      <p:pic>
        <p:nvPicPr>
          <p:cNvPr id="25" name="图片 24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0586" y="4643446"/>
            <a:ext cx="785818" cy="360762"/>
          </a:xfrm>
          <a:prstGeom prst="rect">
            <a:avLst/>
          </a:prstGeom>
        </p:spPr>
      </p:pic>
      <p:pic>
        <p:nvPicPr>
          <p:cNvPr id="26" name="图片 25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2986" y="4925626"/>
            <a:ext cx="785818" cy="360762"/>
          </a:xfrm>
          <a:prstGeom prst="rect">
            <a:avLst/>
          </a:prstGeom>
        </p:spPr>
      </p:pic>
      <p:pic>
        <p:nvPicPr>
          <p:cNvPr id="27" name="图片 26" descr="汽车（卡通）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16" y="2071678"/>
            <a:ext cx="785818" cy="3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标注 33"/>
          <p:cNvSpPr/>
          <p:nvPr/>
        </p:nvSpPr>
        <p:spPr bwMode="auto">
          <a:xfrm>
            <a:off x="6738950" y="4357694"/>
            <a:ext cx="2714644" cy="1214446"/>
          </a:xfrm>
          <a:prstGeom prst="wedgeRoundRectCallout">
            <a:avLst>
              <a:gd name="adj1" fmla="val -133146"/>
              <a:gd name="adj2" fmla="val 801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寻找合适投入时间 （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T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值），使有效里程和不重复率达到平衡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计费方式、投入时间估算模型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967" y="1214422"/>
            <a:ext cx="7000925" cy="5072098"/>
          </a:xfrm>
        </p:spPr>
        <p:txBody>
          <a:bodyPr/>
          <a:lstStyle/>
          <a:p>
            <a:r>
              <a:rPr lang="zh-CN" altLang="en-US" dirty="0" smtClean="0"/>
              <a:t>计费方式说明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投入时间、不重复率和有效里程关系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09594" y="1643050"/>
          <a:ext cx="8072496" cy="222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124"/>
                <a:gridCol w="2018124"/>
                <a:gridCol w="2018124"/>
                <a:gridCol w="2018124"/>
              </a:tblGrid>
              <a:tr h="535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每月投入天数（</a:t>
                      </a:r>
                      <a:r>
                        <a:rPr lang="en-US" altLang="zh-CN" dirty="0" smtClean="0"/>
                        <a:t>T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里程（</a:t>
                      </a:r>
                      <a:r>
                        <a:rPr lang="en-US" altLang="zh-CN" dirty="0" smtClean="0"/>
                        <a:t>KM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付费（元）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单价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65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天</a:t>
                      </a:r>
                      <a:r>
                        <a:rPr lang="en-US" altLang="zh-CN" sz="1400" dirty="0" smtClean="0"/>
                        <a:t>&lt;T&lt;20</a:t>
                      </a:r>
                      <a:r>
                        <a:rPr lang="zh-CN" altLang="en-US" sz="1400" dirty="0" smtClean="0"/>
                        <a:t>天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1000&lt;=L&lt;2000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最大值：</a:t>
                      </a:r>
                      <a:r>
                        <a:rPr lang="en-US" altLang="zh-CN" sz="1400" dirty="0" smtClean="0"/>
                        <a:t>0.5</a:t>
                      </a:r>
                      <a:r>
                        <a:rPr lang="zh-CN" altLang="en-US" sz="1400" dirty="0" smtClean="0"/>
                        <a:t>元</a:t>
                      </a:r>
                      <a:r>
                        <a:rPr lang="en-US" altLang="zh-CN" sz="1400" dirty="0" smtClean="0"/>
                        <a:t>/KM</a:t>
                      </a:r>
                    </a:p>
                    <a:p>
                      <a:pPr algn="ctr"/>
                      <a:r>
                        <a:rPr lang="zh-CN" altLang="en-US" sz="1400" dirty="0" smtClean="0"/>
                        <a:t>极小值：</a:t>
                      </a:r>
                      <a:r>
                        <a:rPr lang="en-US" altLang="zh-CN" sz="1400" dirty="0" smtClean="0"/>
                        <a:t>0.25</a:t>
                      </a:r>
                      <a:r>
                        <a:rPr lang="zh-CN" altLang="en-US" sz="1400" dirty="0" smtClean="0"/>
                        <a:t>元</a:t>
                      </a:r>
                      <a:r>
                        <a:rPr lang="en-US" altLang="zh-CN" sz="1400" dirty="0" smtClean="0"/>
                        <a:t>/KM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535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天及</a:t>
                      </a:r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天以上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2000&lt;=L&lt;3000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最大值：</a:t>
                      </a:r>
                      <a:r>
                        <a:rPr lang="en-US" altLang="zh-CN" sz="1400" dirty="0" smtClean="0"/>
                        <a:t>0.5</a:t>
                      </a:r>
                      <a:r>
                        <a:rPr lang="zh-CN" altLang="en-US" sz="1400" dirty="0" smtClean="0"/>
                        <a:t>元</a:t>
                      </a:r>
                      <a:r>
                        <a:rPr lang="en-US" altLang="zh-CN" sz="1400" dirty="0" smtClean="0"/>
                        <a:t>/KM</a:t>
                      </a:r>
                    </a:p>
                    <a:p>
                      <a:pPr algn="ctr"/>
                      <a:r>
                        <a:rPr lang="zh-CN" altLang="en-US" sz="1400" dirty="0" smtClean="0"/>
                        <a:t>极小值：</a:t>
                      </a:r>
                      <a:r>
                        <a:rPr lang="en-US" altLang="zh-CN" sz="1400" dirty="0" smtClean="0"/>
                        <a:t>0.33</a:t>
                      </a:r>
                      <a:r>
                        <a:rPr lang="zh-CN" altLang="en-US" sz="1400" dirty="0" smtClean="0"/>
                        <a:t>元</a:t>
                      </a:r>
                      <a:r>
                        <a:rPr lang="en-US" altLang="zh-CN" sz="1400" dirty="0" smtClean="0"/>
                        <a:t>/KM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535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天及</a:t>
                      </a:r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天以上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3000KM</a:t>
                      </a:r>
                      <a:r>
                        <a:rPr lang="zh-CN" altLang="en-US" sz="1400" dirty="0" smtClean="0"/>
                        <a:t>及以上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最大值：</a:t>
                      </a:r>
                      <a:r>
                        <a:rPr lang="en-US" altLang="zh-CN" sz="1400" dirty="0" smtClean="0"/>
                        <a:t>0.67</a:t>
                      </a:r>
                      <a:r>
                        <a:rPr lang="zh-CN" altLang="en-US" sz="1400" dirty="0" smtClean="0"/>
                        <a:t>元</a:t>
                      </a:r>
                      <a:r>
                        <a:rPr lang="en-US" altLang="zh-CN" sz="1400" dirty="0" smtClean="0"/>
                        <a:t>/KM</a:t>
                      </a:r>
                      <a:endParaRPr lang="zh-CN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380438" y="4286256"/>
            <a:ext cx="4144198" cy="1715306"/>
            <a:chOff x="2380438" y="4429926"/>
            <a:chExt cx="4144198" cy="1715306"/>
          </a:xfrm>
        </p:grpSpPr>
        <p:cxnSp>
          <p:nvCxnSpPr>
            <p:cNvPr id="6" name="直接箭头连接符 5"/>
            <p:cNvCxnSpPr/>
            <p:nvPr/>
          </p:nvCxnSpPr>
          <p:spPr bwMode="auto">
            <a:xfrm>
              <a:off x="2381232" y="6143644"/>
              <a:ext cx="4143404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rot="5400000" flipH="1" flipV="1">
              <a:off x="1523976" y="5286388"/>
              <a:ext cx="1714512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953000" y="6072206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投入时间（</a:t>
            </a:r>
            <a:r>
              <a:rPr lang="en-US" altLang="zh-CN" dirty="0" smtClean="0"/>
              <a:t>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2381232" y="4572802"/>
            <a:ext cx="4000528" cy="0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 bwMode="auto">
          <a:xfrm>
            <a:off x="2497540" y="4683413"/>
            <a:ext cx="3671248" cy="1241360"/>
          </a:xfrm>
          <a:custGeom>
            <a:avLst/>
            <a:gdLst>
              <a:gd name="connsiteX0" fmla="*/ 0 w 3671248"/>
              <a:gd name="connsiteY0" fmla="*/ 1241360 h 1241360"/>
              <a:gd name="connsiteX1" fmla="*/ 109182 w 3671248"/>
              <a:gd name="connsiteY1" fmla="*/ 1091235 h 1241360"/>
              <a:gd name="connsiteX2" fmla="*/ 163773 w 3671248"/>
              <a:gd name="connsiteY2" fmla="*/ 1009348 h 1241360"/>
              <a:gd name="connsiteX3" fmla="*/ 232012 w 3671248"/>
              <a:gd name="connsiteY3" fmla="*/ 913814 h 1241360"/>
              <a:gd name="connsiteX4" fmla="*/ 272956 w 3671248"/>
              <a:gd name="connsiteY4" fmla="*/ 831928 h 1241360"/>
              <a:gd name="connsiteX5" fmla="*/ 313899 w 3671248"/>
              <a:gd name="connsiteY5" fmla="*/ 804632 h 1241360"/>
              <a:gd name="connsiteX6" fmla="*/ 341194 w 3671248"/>
              <a:gd name="connsiteY6" fmla="*/ 763689 h 1241360"/>
              <a:gd name="connsiteX7" fmla="*/ 382138 w 3671248"/>
              <a:gd name="connsiteY7" fmla="*/ 750041 h 1241360"/>
              <a:gd name="connsiteX8" fmla="*/ 464024 w 3671248"/>
              <a:gd name="connsiteY8" fmla="*/ 695450 h 1241360"/>
              <a:gd name="connsiteX9" fmla="*/ 504967 w 3671248"/>
              <a:gd name="connsiteY9" fmla="*/ 681802 h 1241360"/>
              <a:gd name="connsiteX10" fmla="*/ 586854 w 3671248"/>
              <a:gd name="connsiteY10" fmla="*/ 627211 h 1241360"/>
              <a:gd name="connsiteX11" fmla="*/ 668741 w 3671248"/>
              <a:gd name="connsiteY11" fmla="*/ 586268 h 1241360"/>
              <a:gd name="connsiteX12" fmla="*/ 709684 w 3671248"/>
              <a:gd name="connsiteY12" fmla="*/ 572620 h 1241360"/>
              <a:gd name="connsiteX13" fmla="*/ 750627 w 3671248"/>
              <a:gd name="connsiteY13" fmla="*/ 545325 h 1241360"/>
              <a:gd name="connsiteX14" fmla="*/ 791570 w 3671248"/>
              <a:gd name="connsiteY14" fmla="*/ 531677 h 1241360"/>
              <a:gd name="connsiteX15" fmla="*/ 832514 w 3671248"/>
              <a:gd name="connsiteY15" fmla="*/ 504381 h 1241360"/>
              <a:gd name="connsiteX16" fmla="*/ 873457 w 3671248"/>
              <a:gd name="connsiteY16" fmla="*/ 490733 h 1241360"/>
              <a:gd name="connsiteX17" fmla="*/ 914400 w 3671248"/>
              <a:gd name="connsiteY17" fmla="*/ 463438 h 1241360"/>
              <a:gd name="connsiteX18" fmla="*/ 996287 w 3671248"/>
              <a:gd name="connsiteY18" fmla="*/ 436142 h 1241360"/>
              <a:gd name="connsiteX19" fmla="*/ 1037230 w 3671248"/>
              <a:gd name="connsiteY19" fmla="*/ 408847 h 1241360"/>
              <a:gd name="connsiteX20" fmla="*/ 1091821 w 3671248"/>
              <a:gd name="connsiteY20" fmla="*/ 395199 h 1241360"/>
              <a:gd name="connsiteX21" fmla="*/ 1132764 w 3671248"/>
              <a:gd name="connsiteY21" fmla="*/ 381551 h 1241360"/>
              <a:gd name="connsiteX22" fmla="*/ 1255594 w 3671248"/>
              <a:gd name="connsiteY22" fmla="*/ 354256 h 1241360"/>
              <a:gd name="connsiteX23" fmla="*/ 1337481 w 3671248"/>
              <a:gd name="connsiteY23" fmla="*/ 326960 h 1241360"/>
              <a:gd name="connsiteX24" fmla="*/ 1378424 w 3671248"/>
              <a:gd name="connsiteY24" fmla="*/ 313313 h 1241360"/>
              <a:gd name="connsiteX25" fmla="*/ 1419367 w 3671248"/>
              <a:gd name="connsiteY25" fmla="*/ 299665 h 1241360"/>
              <a:gd name="connsiteX26" fmla="*/ 1487606 w 3671248"/>
              <a:gd name="connsiteY26" fmla="*/ 286017 h 1241360"/>
              <a:gd name="connsiteX27" fmla="*/ 1569493 w 3671248"/>
              <a:gd name="connsiteY27" fmla="*/ 272369 h 1241360"/>
              <a:gd name="connsiteX28" fmla="*/ 1610436 w 3671248"/>
              <a:gd name="connsiteY28" fmla="*/ 258722 h 1241360"/>
              <a:gd name="connsiteX29" fmla="*/ 1828800 w 3671248"/>
              <a:gd name="connsiteY29" fmla="*/ 231426 h 1241360"/>
              <a:gd name="connsiteX30" fmla="*/ 1883391 w 3671248"/>
              <a:gd name="connsiteY30" fmla="*/ 217778 h 1241360"/>
              <a:gd name="connsiteX31" fmla="*/ 1965278 w 3671248"/>
              <a:gd name="connsiteY31" fmla="*/ 204130 h 1241360"/>
              <a:gd name="connsiteX32" fmla="*/ 2047164 w 3671248"/>
              <a:gd name="connsiteY32" fmla="*/ 176835 h 1241360"/>
              <a:gd name="connsiteX33" fmla="*/ 2210938 w 3671248"/>
              <a:gd name="connsiteY33" fmla="*/ 149539 h 1241360"/>
              <a:gd name="connsiteX34" fmla="*/ 2470245 w 3671248"/>
              <a:gd name="connsiteY34" fmla="*/ 108596 h 1241360"/>
              <a:gd name="connsiteX35" fmla="*/ 2593075 w 3671248"/>
              <a:gd name="connsiteY35" fmla="*/ 94948 h 1241360"/>
              <a:gd name="connsiteX36" fmla="*/ 2688609 w 3671248"/>
              <a:gd name="connsiteY36" fmla="*/ 67653 h 1241360"/>
              <a:gd name="connsiteX37" fmla="*/ 2975212 w 3671248"/>
              <a:gd name="connsiteY37" fmla="*/ 54005 h 1241360"/>
              <a:gd name="connsiteX38" fmla="*/ 3138985 w 3671248"/>
              <a:gd name="connsiteY38" fmla="*/ 40357 h 1241360"/>
              <a:gd name="connsiteX39" fmla="*/ 3193576 w 3671248"/>
              <a:gd name="connsiteY39" fmla="*/ 26710 h 1241360"/>
              <a:gd name="connsiteX40" fmla="*/ 3671248 w 3671248"/>
              <a:gd name="connsiteY40" fmla="*/ 13062 h 12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71248" h="1241360">
                <a:moveTo>
                  <a:pt x="0" y="1241360"/>
                </a:moveTo>
                <a:cubicBezTo>
                  <a:pt x="75088" y="1147501"/>
                  <a:pt x="38429" y="1197364"/>
                  <a:pt x="109182" y="1091235"/>
                </a:cubicBezTo>
                <a:lnTo>
                  <a:pt x="163773" y="1009348"/>
                </a:lnTo>
                <a:cubicBezTo>
                  <a:pt x="195618" y="913814"/>
                  <a:pt x="163774" y="936561"/>
                  <a:pt x="232012" y="913814"/>
                </a:cubicBezTo>
                <a:cubicBezTo>
                  <a:pt x="243113" y="880513"/>
                  <a:pt x="246499" y="858385"/>
                  <a:pt x="272956" y="831928"/>
                </a:cubicBezTo>
                <a:cubicBezTo>
                  <a:pt x="284554" y="820330"/>
                  <a:pt x="300251" y="813731"/>
                  <a:pt x="313899" y="804632"/>
                </a:cubicBezTo>
                <a:cubicBezTo>
                  <a:pt x="322997" y="790984"/>
                  <a:pt x="328386" y="773935"/>
                  <a:pt x="341194" y="763689"/>
                </a:cubicBezTo>
                <a:cubicBezTo>
                  <a:pt x="352428" y="754702"/>
                  <a:pt x="369562" y="757028"/>
                  <a:pt x="382138" y="750041"/>
                </a:cubicBezTo>
                <a:cubicBezTo>
                  <a:pt x="410815" y="734109"/>
                  <a:pt x="432903" y="705824"/>
                  <a:pt x="464024" y="695450"/>
                </a:cubicBezTo>
                <a:cubicBezTo>
                  <a:pt x="477672" y="690901"/>
                  <a:pt x="492391" y="688788"/>
                  <a:pt x="504967" y="681802"/>
                </a:cubicBezTo>
                <a:cubicBezTo>
                  <a:pt x="533644" y="665870"/>
                  <a:pt x="555732" y="637585"/>
                  <a:pt x="586854" y="627211"/>
                </a:cubicBezTo>
                <a:cubicBezTo>
                  <a:pt x="689765" y="592907"/>
                  <a:pt x="562914" y="639181"/>
                  <a:pt x="668741" y="586268"/>
                </a:cubicBezTo>
                <a:cubicBezTo>
                  <a:pt x="681608" y="579834"/>
                  <a:pt x="696817" y="579054"/>
                  <a:pt x="709684" y="572620"/>
                </a:cubicBezTo>
                <a:cubicBezTo>
                  <a:pt x="724355" y="565285"/>
                  <a:pt x="735956" y="552660"/>
                  <a:pt x="750627" y="545325"/>
                </a:cubicBezTo>
                <a:cubicBezTo>
                  <a:pt x="763494" y="538891"/>
                  <a:pt x="778703" y="538111"/>
                  <a:pt x="791570" y="531677"/>
                </a:cubicBezTo>
                <a:cubicBezTo>
                  <a:pt x="806241" y="524341"/>
                  <a:pt x="817843" y="511717"/>
                  <a:pt x="832514" y="504381"/>
                </a:cubicBezTo>
                <a:cubicBezTo>
                  <a:pt x="845381" y="497947"/>
                  <a:pt x="860590" y="497167"/>
                  <a:pt x="873457" y="490733"/>
                </a:cubicBezTo>
                <a:cubicBezTo>
                  <a:pt x="888128" y="483398"/>
                  <a:pt x="899411" y="470100"/>
                  <a:pt x="914400" y="463438"/>
                </a:cubicBezTo>
                <a:cubicBezTo>
                  <a:pt x="940692" y="451753"/>
                  <a:pt x="972347" y="452102"/>
                  <a:pt x="996287" y="436142"/>
                </a:cubicBezTo>
                <a:cubicBezTo>
                  <a:pt x="1009935" y="427044"/>
                  <a:pt x="1022154" y="415308"/>
                  <a:pt x="1037230" y="408847"/>
                </a:cubicBezTo>
                <a:cubicBezTo>
                  <a:pt x="1054470" y="401458"/>
                  <a:pt x="1073786" y="400352"/>
                  <a:pt x="1091821" y="395199"/>
                </a:cubicBezTo>
                <a:cubicBezTo>
                  <a:pt x="1105653" y="391247"/>
                  <a:pt x="1118808" y="385040"/>
                  <a:pt x="1132764" y="381551"/>
                </a:cubicBezTo>
                <a:cubicBezTo>
                  <a:pt x="1210699" y="362068"/>
                  <a:pt x="1185531" y="375275"/>
                  <a:pt x="1255594" y="354256"/>
                </a:cubicBezTo>
                <a:cubicBezTo>
                  <a:pt x="1283153" y="345988"/>
                  <a:pt x="1310185" y="336058"/>
                  <a:pt x="1337481" y="326960"/>
                </a:cubicBezTo>
                <a:lnTo>
                  <a:pt x="1378424" y="313313"/>
                </a:lnTo>
                <a:cubicBezTo>
                  <a:pt x="1392072" y="308764"/>
                  <a:pt x="1405260" y="302486"/>
                  <a:pt x="1419367" y="299665"/>
                </a:cubicBezTo>
                <a:lnTo>
                  <a:pt x="1487606" y="286017"/>
                </a:lnTo>
                <a:cubicBezTo>
                  <a:pt x="1514832" y="281067"/>
                  <a:pt x="1542480" y="278372"/>
                  <a:pt x="1569493" y="272369"/>
                </a:cubicBezTo>
                <a:cubicBezTo>
                  <a:pt x="1583536" y="269248"/>
                  <a:pt x="1596330" y="261543"/>
                  <a:pt x="1610436" y="258722"/>
                </a:cubicBezTo>
                <a:cubicBezTo>
                  <a:pt x="1659124" y="248984"/>
                  <a:pt x="1786216" y="236158"/>
                  <a:pt x="1828800" y="231426"/>
                </a:cubicBezTo>
                <a:cubicBezTo>
                  <a:pt x="1846997" y="226877"/>
                  <a:pt x="1864998" y="221457"/>
                  <a:pt x="1883391" y="217778"/>
                </a:cubicBezTo>
                <a:cubicBezTo>
                  <a:pt x="1910526" y="212351"/>
                  <a:pt x="1938432" y="210841"/>
                  <a:pt x="1965278" y="204130"/>
                </a:cubicBezTo>
                <a:cubicBezTo>
                  <a:pt x="1993191" y="197152"/>
                  <a:pt x="2018951" y="182478"/>
                  <a:pt x="2047164" y="176835"/>
                </a:cubicBezTo>
                <a:cubicBezTo>
                  <a:pt x="2146947" y="156878"/>
                  <a:pt x="2092439" y="166468"/>
                  <a:pt x="2210938" y="149539"/>
                </a:cubicBezTo>
                <a:cubicBezTo>
                  <a:pt x="2318620" y="113647"/>
                  <a:pt x="2252148" y="132829"/>
                  <a:pt x="2470245" y="108596"/>
                </a:cubicBezTo>
                <a:lnTo>
                  <a:pt x="2593075" y="94948"/>
                </a:lnTo>
                <a:cubicBezTo>
                  <a:pt x="2616530" y="87130"/>
                  <a:pt x="2666065" y="69457"/>
                  <a:pt x="2688609" y="67653"/>
                </a:cubicBezTo>
                <a:cubicBezTo>
                  <a:pt x="2783947" y="60026"/>
                  <a:pt x="2879745" y="59791"/>
                  <a:pt x="2975212" y="54005"/>
                </a:cubicBezTo>
                <a:cubicBezTo>
                  <a:pt x="3029892" y="50691"/>
                  <a:pt x="3084394" y="44906"/>
                  <a:pt x="3138985" y="40357"/>
                </a:cubicBezTo>
                <a:cubicBezTo>
                  <a:pt x="3157182" y="35808"/>
                  <a:pt x="3175037" y="29562"/>
                  <a:pt x="3193576" y="26710"/>
                </a:cubicBezTo>
                <a:cubicBezTo>
                  <a:pt x="3367195" y="0"/>
                  <a:pt x="3466916" y="13062"/>
                  <a:pt x="3671248" y="1306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5876" y="47863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有效里程</a:t>
            </a:r>
            <a:endParaRPr lang="zh-CN" altLang="en-US" dirty="0"/>
          </a:p>
        </p:txBody>
      </p:sp>
      <p:sp>
        <p:nvSpPr>
          <p:cNvPr id="28" name="任意多边形 27"/>
          <p:cNvSpPr/>
          <p:nvPr/>
        </p:nvSpPr>
        <p:spPr bwMode="auto">
          <a:xfrm>
            <a:off x="2538484" y="4723770"/>
            <a:ext cx="3643952" cy="1056935"/>
          </a:xfrm>
          <a:custGeom>
            <a:avLst/>
            <a:gdLst>
              <a:gd name="connsiteX0" fmla="*/ 0 w 3643952"/>
              <a:gd name="connsiteY0" fmla="*/ 0 h 1056935"/>
              <a:gd name="connsiteX1" fmla="*/ 40943 w 3643952"/>
              <a:gd name="connsiteY1" fmla="*/ 13648 h 1056935"/>
              <a:gd name="connsiteX2" fmla="*/ 68238 w 3643952"/>
              <a:gd name="connsiteY2" fmla="*/ 95535 h 1056935"/>
              <a:gd name="connsiteX3" fmla="*/ 81886 w 3643952"/>
              <a:gd name="connsiteY3" fmla="*/ 136478 h 1056935"/>
              <a:gd name="connsiteX4" fmla="*/ 81886 w 3643952"/>
              <a:gd name="connsiteY4" fmla="*/ 136478 h 1056935"/>
              <a:gd name="connsiteX5" fmla="*/ 163773 w 3643952"/>
              <a:gd name="connsiteY5" fmla="*/ 259308 h 1056935"/>
              <a:gd name="connsiteX6" fmla="*/ 191068 w 3643952"/>
              <a:gd name="connsiteY6" fmla="*/ 300251 h 1056935"/>
              <a:gd name="connsiteX7" fmla="*/ 232012 w 3643952"/>
              <a:gd name="connsiteY7" fmla="*/ 341194 h 1056935"/>
              <a:gd name="connsiteX8" fmla="*/ 300250 w 3643952"/>
              <a:gd name="connsiteY8" fmla="*/ 409433 h 1056935"/>
              <a:gd name="connsiteX9" fmla="*/ 327546 w 3643952"/>
              <a:gd name="connsiteY9" fmla="*/ 450376 h 1056935"/>
              <a:gd name="connsiteX10" fmla="*/ 450376 w 3643952"/>
              <a:gd name="connsiteY10" fmla="*/ 532263 h 1056935"/>
              <a:gd name="connsiteX11" fmla="*/ 532262 w 3643952"/>
              <a:gd name="connsiteY11" fmla="*/ 586854 h 1056935"/>
              <a:gd name="connsiteX12" fmla="*/ 573206 w 3643952"/>
              <a:gd name="connsiteY12" fmla="*/ 600502 h 1056935"/>
              <a:gd name="connsiteX13" fmla="*/ 682388 w 3643952"/>
              <a:gd name="connsiteY13" fmla="*/ 627797 h 1056935"/>
              <a:gd name="connsiteX14" fmla="*/ 805217 w 3643952"/>
              <a:gd name="connsiteY14" fmla="*/ 682388 h 1056935"/>
              <a:gd name="connsiteX15" fmla="*/ 846161 w 3643952"/>
              <a:gd name="connsiteY15" fmla="*/ 696036 h 1056935"/>
              <a:gd name="connsiteX16" fmla="*/ 887104 w 3643952"/>
              <a:gd name="connsiteY16" fmla="*/ 709684 h 1056935"/>
              <a:gd name="connsiteX17" fmla="*/ 982638 w 3643952"/>
              <a:gd name="connsiteY17" fmla="*/ 723332 h 1056935"/>
              <a:gd name="connsiteX18" fmla="*/ 1105468 w 3643952"/>
              <a:gd name="connsiteY18" fmla="*/ 764275 h 1056935"/>
              <a:gd name="connsiteX19" fmla="*/ 1146412 w 3643952"/>
              <a:gd name="connsiteY19" fmla="*/ 777923 h 1056935"/>
              <a:gd name="connsiteX20" fmla="*/ 1255594 w 3643952"/>
              <a:gd name="connsiteY20" fmla="*/ 805218 h 1056935"/>
              <a:gd name="connsiteX21" fmla="*/ 1296537 w 3643952"/>
              <a:gd name="connsiteY21" fmla="*/ 818866 h 1056935"/>
              <a:gd name="connsiteX22" fmla="*/ 1364776 w 3643952"/>
              <a:gd name="connsiteY22" fmla="*/ 832514 h 1056935"/>
              <a:gd name="connsiteX23" fmla="*/ 1405719 w 3643952"/>
              <a:gd name="connsiteY23" fmla="*/ 846162 h 1056935"/>
              <a:gd name="connsiteX24" fmla="*/ 1487606 w 3643952"/>
              <a:gd name="connsiteY24" fmla="*/ 859809 h 1056935"/>
              <a:gd name="connsiteX25" fmla="*/ 1610435 w 3643952"/>
              <a:gd name="connsiteY25" fmla="*/ 887105 h 1056935"/>
              <a:gd name="connsiteX26" fmla="*/ 1678674 w 3643952"/>
              <a:gd name="connsiteY26" fmla="*/ 900753 h 1056935"/>
              <a:gd name="connsiteX27" fmla="*/ 1760561 w 3643952"/>
              <a:gd name="connsiteY27" fmla="*/ 928048 h 1056935"/>
              <a:gd name="connsiteX28" fmla="*/ 1801504 w 3643952"/>
              <a:gd name="connsiteY28" fmla="*/ 941696 h 1056935"/>
              <a:gd name="connsiteX29" fmla="*/ 1937982 w 3643952"/>
              <a:gd name="connsiteY29" fmla="*/ 968991 h 1056935"/>
              <a:gd name="connsiteX30" fmla="*/ 1978925 w 3643952"/>
              <a:gd name="connsiteY30" fmla="*/ 982639 h 1056935"/>
              <a:gd name="connsiteX31" fmla="*/ 2647665 w 3643952"/>
              <a:gd name="connsiteY31" fmla="*/ 1009935 h 1056935"/>
              <a:gd name="connsiteX32" fmla="*/ 3643952 w 3643952"/>
              <a:gd name="connsiteY32" fmla="*/ 1037230 h 105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43952" h="1056935">
                <a:moveTo>
                  <a:pt x="0" y="0"/>
                </a:moveTo>
                <a:cubicBezTo>
                  <a:pt x="13648" y="4549"/>
                  <a:pt x="32581" y="1942"/>
                  <a:pt x="40943" y="13648"/>
                </a:cubicBezTo>
                <a:cubicBezTo>
                  <a:pt x="57666" y="37061"/>
                  <a:pt x="59140" y="68239"/>
                  <a:pt x="68238" y="95535"/>
                </a:cubicBezTo>
                <a:lnTo>
                  <a:pt x="81886" y="136478"/>
                </a:lnTo>
                <a:lnTo>
                  <a:pt x="81886" y="136478"/>
                </a:lnTo>
                <a:lnTo>
                  <a:pt x="163773" y="259308"/>
                </a:lnTo>
                <a:cubicBezTo>
                  <a:pt x="172871" y="272956"/>
                  <a:pt x="179470" y="288653"/>
                  <a:pt x="191068" y="300251"/>
                </a:cubicBezTo>
                <a:cubicBezTo>
                  <a:pt x="204716" y="313899"/>
                  <a:pt x="219656" y="326367"/>
                  <a:pt x="232012" y="341194"/>
                </a:cubicBezTo>
                <a:cubicBezTo>
                  <a:pt x="288879" y="409435"/>
                  <a:pt x="225185" y="359390"/>
                  <a:pt x="300250" y="409433"/>
                </a:cubicBezTo>
                <a:cubicBezTo>
                  <a:pt x="309349" y="423081"/>
                  <a:pt x="315202" y="439575"/>
                  <a:pt x="327546" y="450376"/>
                </a:cubicBezTo>
                <a:cubicBezTo>
                  <a:pt x="327569" y="450396"/>
                  <a:pt x="429892" y="518607"/>
                  <a:pt x="450376" y="532263"/>
                </a:cubicBezTo>
                <a:lnTo>
                  <a:pt x="532262" y="586854"/>
                </a:lnTo>
                <a:cubicBezTo>
                  <a:pt x="545910" y="591403"/>
                  <a:pt x="559327" y="596717"/>
                  <a:pt x="573206" y="600502"/>
                </a:cubicBezTo>
                <a:cubicBezTo>
                  <a:pt x="609398" y="610372"/>
                  <a:pt x="682388" y="627797"/>
                  <a:pt x="682388" y="627797"/>
                </a:cubicBezTo>
                <a:cubicBezTo>
                  <a:pt x="747271" y="671053"/>
                  <a:pt x="707770" y="649906"/>
                  <a:pt x="805217" y="682388"/>
                </a:cubicBezTo>
                <a:lnTo>
                  <a:pt x="846161" y="696036"/>
                </a:lnTo>
                <a:cubicBezTo>
                  <a:pt x="859809" y="700585"/>
                  <a:pt x="872863" y="707649"/>
                  <a:pt x="887104" y="709684"/>
                </a:cubicBezTo>
                <a:lnTo>
                  <a:pt x="982638" y="723332"/>
                </a:lnTo>
                <a:lnTo>
                  <a:pt x="1105468" y="764275"/>
                </a:lnTo>
                <a:cubicBezTo>
                  <a:pt x="1119116" y="768824"/>
                  <a:pt x="1132455" y="774434"/>
                  <a:pt x="1146412" y="777923"/>
                </a:cubicBezTo>
                <a:cubicBezTo>
                  <a:pt x="1182806" y="787021"/>
                  <a:pt x="1220005" y="793355"/>
                  <a:pt x="1255594" y="805218"/>
                </a:cubicBezTo>
                <a:cubicBezTo>
                  <a:pt x="1269242" y="809767"/>
                  <a:pt x="1282581" y="815377"/>
                  <a:pt x="1296537" y="818866"/>
                </a:cubicBezTo>
                <a:cubicBezTo>
                  <a:pt x="1319041" y="824492"/>
                  <a:pt x="1342272" y="826888"/>
                  <a:pt x="1364776" y="832514"/>
                </a:cubicBezTo>
                <a:cubicBezTo>
                  <a:pt x="1378732" y="836003"/>
                  <a:pt x="1391676" y="843041"/>
                  <a:pt x="1405719" y="846162"/>
                </a:cubicBezTo>
                <a:cubicBezTo>
                  <a:pt x="1432732" y="852165"/>
                  <a:pt x="1460380" y="854859"/>
                  <a:pt x="1487606" y="859809"/>
                </a:cubicBezTo>
                <a:cubicBezTo>
                  <a:pt x="1600779" y="880386"/>
                  <a:pt x="1511877" y="865203"/>
                  <a:pt x="1610435" y="887105"/>
                </a:cubicBezTo>
                <a:cubicBezTo>
                  <a:pt x="1633079" y="892137"/>
                  <a:pt x="1656295" y="894650"/>
                  <a:pt x="1678674" y="900753"/>
                </a:cubicBezTo>
                <a:cubicBezTo>
                  <a:pt x="1706432" y="908323"/>
                  <a:pt x="1733265" y="918950"/>
                  <a:pt x="1760561" y="928048"/>
                </a:cubicBezTo>
                <a:cubicBezTo>
                  <a:pt x="1774209" y="932597"/>
                  <a:pt x="1787548" y="938207"/>
                  <a:pt x="1801504" y="941696"/>
                </a:cubicBezTo>
                <a:cubicBezTo>
                  <a:pt x="1882941" y="962056"/>
                  <a:pt x="1837593" y="952261"/>
                  <a:pt x="1937982" y="968991"/>
                </a:cubicBezTo>
                <a:cubicBezTo>
                  <a:pt x="1951630" y="973540"/>
                  <a:pt x="1965093" y="978687"/>
                  <a:pt x="1978925" y="982639"/>
                </a:cubicBezTo>
                <a:cubicBezTo>
                  <a:pt x="2197843" y="1045188"/>
                  <a:pt x="2389492" y="1004198"/>
                  <a:pt x="2647665" y="1009935"/>
                </a:cubicBezTo>
                <a:cubicBezTo>
                  <a:pt x="3188172" y="1056935"/>
                  <a:pt x="2856536" y="1037230"/>
                  <a:pt x="3643952" y="103723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24174" y="54292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不重复率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 bwMode="auto">
          <a:xfrm rot="5400000">
            <a:off x="3738554" y="5286388"/>
            <a:ext cx="142876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</a:t>
            </a:r>
            <a:r>
              <a:rPr lang="zh-CN" altLang="en-US" dirty="0" smtClean="0"/>
              <a:t>应用开展计划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1309662" y="1785926"/>
            <a:ext cx="5643602" cy="15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直接箭头连接符 6"/>
          <p:cNvCxnSpPr/>
          <p:nvPr/>
        </p:nvCxnSpPr>
        <p:spPr bwMode="auto">
          <a:xfrm>
            <a:off x="1452538" y="1857364"/>
            <a:ext cx="2643206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4095744" y="1857364"/>
            <a:ext cx="2643206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>
            <a:off x="6738950" y="1857364"/>
            <a:ext cx="2643206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99338" y="1428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方案设计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9753" y="14287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85750" y="1428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规模开展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 bwMode="auto">
          <a:xfrm rot="5400000">
            <a:off x="-690602" y="4000504"/>
            <a:ext cx="428628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28098" y="1428736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2012-7-15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4570" y="1457254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2012-8-15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3844" y="20002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方案设计</a:t>
            </a:r>
            <a:endParaRPr lang="zh-CN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66654" y="257174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测试城市选择</a:t>
            </a:r>
            <a:endParaRPr lang="zh-CN" altLang="en-US" sz="1400" dirty="0"/>
          </a:p>
        </p:txBody>
      </p:sp>
      <p:sp>
        <p:nvSpPr>
          <p:cNvPr id="24" name="右箭头 23"/>
          <p:cNvSpPr/>
          <p:nvPr/>
        </p:nvSpPr>
        <p:spPr bwMode="auto">
          <a:xfrm>
            <a:off x="1595414" y="2143116"/>
            <a:ext cx="2500330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6" name="右箭头 25"/>
          <p:cNvSpPr/>
          <p:nvPr/>
        </p:nvSpPr>
        <p:spPr bwMode="auto">
          <a:xfrm>
            <a:off x="2881298" y="2643182"/>
            <a:ext cx="1214446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9530" y="328612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合作商选择</a:t>
            </a:r>
            <a:endParaRPr lang="zh-CN" altLang="en-US" sz="1400" dirty="0"/>
          </a:p>
        </p:txBody>
      </p:sp>
      <p:sp>
        <p:nvSpPr>
          <p:cNvPr id="28" name="右箭头 27"/>
          <p:cNvSpPr/>
          <p:nvPr/>
        </p:nvSpPr>
        <p:spPr bwMode="auto">
          <a:xfrm>
            <a:off x="4095744" y="3286124"/>
            <a:ext cx="500066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" name="右箭头 29"/>
          <p:cNvSpPr/>
          <p:nvPr/>
        </p:nvSpPr>
        <p:spPr bwMode="auto">
          <a:xfrm>
            <a:off x="4595810" y="3643314"/>
            <a:ext cx="642942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2" name="右箭头 31"/>
          <p:cNvSpPr/>
          <p:nvPr/>
        </p:nvSpPr>
        <p:spPr bwMode="auto">
          <a:xfrm>
            <a:off x="5167314" y="4027892"/>
            <a:ext cx="714380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216" y="36433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仪器使用培训</a:t>
            </a:r>
            <a:endParaRPr lang="zh-CN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2272" y="400050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采集时间</a:t>
            </a:r>
            <a:r>
              <a:rPr lang="en-US" altLang="zh-CN" sz="1400" dirty="0" smtClean="0"/>
              <a:t>T</a:t>
            </a:r>
            <a:r>
              <a:rPr lang="zh-CN" altLang="en-US" sz="1400" dirty="0" smtClean="0"/>
              <a:t>估算</a:t>
            </a:r>
            <a:endParaRPr lang="zh-CN" altLang="en-US" sz="1400" dirty="0"/>
          </a:p>
        </p:txBody>
      </p:sp>
      <p:sp>
        <p:nvSpPr>
          <p:cNvPr id="38" name="右箭头 37"/>
          <p:cNvSpPr/>
          <p:nvPr/>
        </p:nvSpPr>
        <p:spPr bwMode="auto">
          <a:xfrm>
            <a:off x="6667512" y="5143512"/>
            <a:ext cx="1714512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406" y="43576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测试报告</a:t>
            </a:r>
            <a:endParaRPr lang="zh-CN" altLang="en-US" sz="1400" dirty="0"/>
          </a:p>
        </p:txBody>
      </p:sp>
      <p:cxnSp>
        <p:nvCxnSpPr>
          <p:cNvPr id="41" name="直接箭头连接符 40"/>
          <p:cNvCxnSpPr/>
          <p:nvPr/>
        </p:nvCxnSpPr>
        <p:spPr bwMode="auto">
          <a:xfrm rot="5400000">
            <a:off x="1951809" y="3999710"/>
            <a:ext cx="428628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 bwMode="auto">
          <a:xfrm rot="5400000">
            <a:off x="4525166" y="3999711"/>
            <a:ext cx="428628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8289" y="49786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规模生产</a:t>
            </a:r>
            <a:endParaRPr lang="zh-CN" altLang="en-US" sz="1400" dirty="0"/>
          </a:p>
        </p:txBody>
      </p:sp>
      <p:cxnSp>
        <p:nvCxnSpPr>
          <p:cNvPr id="44" name="直接箭头连接符 43"/>
          <p:cNvCxnSpPr/>
          <p:nvPr/>
        </p:nvCxnSpPr>
        <p:spPr bwMode="auto">
          <a:xfrm>
            <a:off x="1452538" y="3141660"/>
            <a:ext cx="7929618" cy="1588"/>
          </a:xfrm>
          <a:prstGeom prst="straightConnector1">
            <a:avLst/>
          </a:prstGeom>
          <a:ln>
            <a:prstDash val="dashDot"/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 bwMode="auto">
          <a:xfrm>
            <a:off x="1452538" y="4786322"/>
            <a:ext cx="7929618" cy="1588"/>
          </a:xfrm>
          <a:prstGeom prst="straightConnector1">
            <a:avLst/>
          </a:prstGeom>
          <a:ln>
            <a:prstDash val="dashDot"/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8158" y="1428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2012-6-3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右箭头 47"/>
          <p:cNvSpPr/>
          <p:nvPr/>
        </p:nvSpPr>
        <p:spPr bwMode="auto">
          <a:xfrm>
            <a:off x="5881694" y="4357694"/>
            <a:ext cx="714380" cy="214314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1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DVR</a:t>
            </a:r>
            <a:r>
              <a:rPr lang="zh-CN" altLang="en-US" dirty="0" smtClean="0"/>
              <a:t>应用效果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DVR</a:t>
            </a:r>
            <a:r>
              <a:rPr lang="zh-CN" altLang="en-US" dirty="0" smtClean="0"/>
              <a:t>应用成熟之后对数据更新的影响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解决实采覆盖范围小的问题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9530" y="2214554"/>
            <a:ext cx="9167842" cy="4095906"/>
            <a:chOff x="0" y="980728"/>
            <a:chExt cx="9144000" cy="5400599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980728"/>
              <a:ext cx="9144000" cy="54005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436096" y="5661248"/>
              <a:ext cx="17859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项目城市（三维及</a:t>
              </a:r>
              <a:r>
                <a:rPr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MIB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项目）</a:t>
              </a:r>
              <a:endParaRPr lang="zh-CN" altLang="en-US" sz="1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36096" y="5877272"/>
              <a:ext cx="27146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微软雅黑" pitchFamily="34" charset="-122"/>
                  <a:ea typeface="微软雅黑" pitchFamily="34" charset="-122"/>
                </a:rPr>
                <a:t>A/B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类城市</a:t>
              </a:r>
              <a:r>
                <a:rPr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重点城市（车辆改造、</a:t>
              </a:r>
              <a:r>
                <a:rPr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PDA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采集）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6096" y="6093296"/>
              <a:ext cx="3246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C/D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类城市（行业车辆应用</a:t>
              </a:r>
              <a:r>
                <a:rPr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+DVR</a:t>
              </a:r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设备）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6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数据收集总体工艺流程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1100" y="12858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/>
              <a:t>建立合作关系</a:t>
            </a:r>
            <a:endParaRPr lang="zh-CN" altLang="en-US" u="sng" dirty="0"/>
          </a:p>
        </p:txBody>
      </p:sp>
      <p:sp>
        <p:nvSpPr>
          <p:cNvPr id="9" name="圆角矩形 8"/>
          <p:cNvSpPr/>
          <p:nvPr/>
        </p:nvSpPr>
        <p:spPr bwMode="auto">
          <a:xfrm>
            <a:off x="166654" y="1071546"/>
            <a:ext cx="4429156" cy="3071834"/>
          </a:xfrm>
          <a:prstGeom prst="round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66654" y="1214422"/>
            <a:ext cx="6929486" cy="250033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2042" y="1357298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u="sng" dirty="0" smtClean="0"/>
              <a:t>培训</a:t>
            </a:r>
            <a:endParaRPr lang="zh-CN" altLang="en-US" u="sng" dirty="0"/>
          </a:p>
        </p:txBody>
      </p:sp>
      <p:sp>
        <p:nvSpPr>
          <p:cNvPr id="16" name="圆角矩形 15"/>
          <p:cNvSpPr/>
          <p:nvPr/>
        </p:nvSpPr>
        <p:spPr bwMode="auto">
          <a:xfrm rot="16200000">
            <a:off x="6167446" y="2714620"/>
            <a:ext cx="2428892" cy="4714908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5381628" y="4357694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数据传输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67380" y="12858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/>
              <a:t>审核</a:t>
            </a:r>
            <a:endParaRPr lang="zh-CN" altLang="en-US" u="sng" dirty="0"/>
          </a:p>
        </p:txBody>
      </p:sp>
      <p:sp>
        <p:nvSpPr>
          <p:cNvPr id="21" name="圆角矩形 20"/>
          <p:cNvSpPr/>
          <p:nvPr/>
        </p:nvSpPr>
        <p:spPr bwMode="auto">
          <a:xfrm>
            <a:off x="3024174" y="4357694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编辑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数据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452406" y="4357694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视频入库</a:t>
            </a:r>
          </a:p>
        </p:txBody>
      </p:sp>
      <p:sp>
        <p:nvSpPr>
          <p:cNvPr id="27" name="圆角矩形 26"/>
          <p:cNvSpPr/>
          <p:nvPr/>
        </p:nvSpPr>
        <p:spPr bwMode="auto">
          <a:xfrm>
            <a:off x="166654" y="3786190"/>
            <a:ext cx="4786346" cy="250033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1931" y="39290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u="sng" dirty="0" smtClean="0"/>
              <a:t>数据制作</a:t>
            </a:r>
            <a:endParaRPr lang="zh-CN" altLang="en-US" u="sng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5238752" y="1785926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合同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8" name="图片 27" descr="会议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3673" y="2143116"/>
            <a:ext cx="1619261" cy="121444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2738043" y="1785926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洽谈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7739082" y="4286256"/>
            <a:ext cx="1714512" cy="178595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数据收集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81628" y="39575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u="sng" dirty="0" smtClean="0"/>
              <a:t>收集原始数据</a:t>
            </a:r>
            <a:endParaRPr lang="zh-CN" altLang="en-US" u="sng" dirty="0"/>
          </a:p>
        </p:txBody>
      </p:sp>
      <p:sp>
        <p:nvSpPr>
          <p:cNvPr id="33" name="圆角矩形 32"/>
          <p:cNvSpPr/>
          <p:nvPr/>
        </p:nvSpPr>
        <p:spPr bwMode="auto">
          <a:xfrm>
            <a:off x="7310454" y="1214422"/>
            <a:ext cx="2357454" cy="250033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34" name="图片 33" descr="小人-培训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7644" y="2143116"/>
            <a:ext cx="1762678" cy="12858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7667644" y="1785926"/>
            <a:ext cx="1714512" cy="178595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设备使用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35" name="Picture 32" descr="j03435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96" y="4991112"/>
            <a:ext cx="303213" cy="685800"/>
          </a:xfrm>
          <a:prstGeom prst="rect">
            <a:avLst/>
          </a:prstGeom>
          <a:noFill/>
        </p:spPr>
      </p:pic>
      <p:pic>
        <p:nvPicPr>
          <p:cNvPr id="36" name="Picture 47" descr="j03944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0586" y="5143512"/>
            <a:ext cx="1066800" cy="544513"/>
          </a:xfrm>
          <a:prstGeom prst="rect">
            <a:avLst/>
          </a:prstGeom>
          <a:noFill/>
        </p:spPr>
      </p:pic>
      <p:pic>
        <p:nvPicPr>
          <p:cNvPr id="37" name="Picture 33" descr="j024063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8488" y="4929198"/>
            <a:ext cx="1227094" cy="857256"/>
          </a:xfrm>
          <a:prstGeom prst="rect">
            <a:avLst/>
          </a:prstGeom>
          <a:noFill/>
        </p:spPr>
      </p:pic>
      <p:pic>
        <p:nvPicPr>
          <p:cNvPr id="38" name="图片 37" descr="查找.jpg"/>
          <p:cNvPicPr>
            <a:picLocks noChangeAspect="1"/>
          </p:cNvPicPr>
          <p:nvPr/>
        </p:nvPicPr>
        <p:blipFill>
          <a:blip r:embed="rId7" cstate="print"/>
          <a:srcRect b="10416"/>
          <a:stretch>
            <a:fillRect/>
          </a:stretch>
        </p:blipFill>
        <p:spPr>
          <a:xfrm>
            <a:off x="666720" y="2285992"/>
            <a:ext cx="1099604" cy="127750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380589" y="1785926"/>
            <a:ext cx="1714512" cy="1714512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筛选合作商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9" name="等腰三角形 38"/>
          <p:cNvSpPr/>
          <p:nvPr/>
        </p:nvSpPr>
        <p:spPr bwMode="auto">
          <a:xfrm rot="5400000">
            <a:off x="1916885" y="2393149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0" name="等腰三角形 39"/>
          <p:cNvSpPr/>
          <p:nvPr/>
        </p:nvSpPr>
        <p:spPr bwMode="auto">
          <a:xfrm rot="5400000">
            <a:off x="4345777" y="2393149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 rot="5400000">
            <a:off x="6846107" y="2393149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2" name="等腰三角形 41"/>
          <p:cNvSpPr/>
          <p:nvPr/>
        </p:nvSpPr>
        <p:spPr bwMode="auto">
          <a:xfrm rot="10800000">
            <a:off x="8096272" y="3786190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 rot="16200000">
            <a:off x="6846108" y="4857759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4" name="等腰三角形 43"/>
          <p:cNvSpPr/>
          <p:nvPr/>
        </p:nvSpPr>
        <p:spPr bwMode="auto">
          <a:xfrm rot="16200000">
            <a:off x="4488653" y="4893480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 rot="16200000">
            <a:off x="2059761" y="4893480"/>
            <a:ext cx="1000132" cy="357190"/>
          </a:xfrm>
          <a:prstGeom prst="triangle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6" name="图片 45" descr="快递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38818" y="4857760"/>
            <a:ext cx="1000132" cy="642942"/>
          </a:xfrm>
          <a:prstGeom prst="rect">
            <a:avLst/>
          </a:prstGeom>
        </p:spPr>
      </p:pic>
      <p:pic>
        <p:nvPicPr>
          <p:cNvPr id="47" name="图片 46" descr="互联网.jpg"/>
          <p:cNvPicPr>
            <a:picLocks noChangeAspect="1"/>
          </p:cNvPicPr>
          <p:nvPr/>
        </p:nvPicPr>
        <p:blipFill>
          <a:blip r:embed="rId9" cstate="print"/>
          <a:srcRect l="22957" r="13221"/>
          <a:stretch>
            <a:fillRect/>
          </a:stretch>
        </p:blipFill>
        <p:spPr>
          <a:xfrm>
            <a:off x="5738818" y="5500702"/>
            <a:ext cx="975457" cy="500066"/>
          </a:xfrm>
          <a:prstGeom prst="rect">
            <a:avLst/>
          </a:prstGeom>
        </p:spPr>
      </p:pic>
      <p:pic>
        <p:nvPicPr>
          <p:cNvPr id="48" name="图片 47" descr="资料室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755" y="5357826"/>
            <a:ext cx="1152411" cy="655632"/>
          </a:xfrm>
          <a:prstGeom prst="rect">
            <a:avLst/>
          </a:prstGeom>
        </p:spPr>
      </p:pic>
      <p:pic>
        <p:nvPicPr>
          <p:cNvPr id="49" name="图片 48" descr="光盘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158" y="4643446"/>
            <a:ext cx="1047757" cy="785818"/>
          </a:xfrm>
          <a:prstGeom prst="rect">
            <a:avLst/>
          </a:prstGeom>
        </p:spPr>
      </p:pic>
      <p:pic>
        <p:nvPicPr>
          <p:cNvPr id="50" name="图片 49" descr="签署合同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flipH="1">
            <a:off x="5357816" y="2214554"/>
            <a:ext cx="1524010" cy="1143008"/>
          </a:xfrm>
          <a:prstGeom prst="rect">
            <a:avLst/>
          </a:prstGeom>
        </p:spPr>
      </p:pic>
      <p:pic>
        <p:nvPicPr>
          <p:cNvPr id="51" name="图片 50" descr="对勾符号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7F8"/>
              </a:clrFrom>
              <a:clrTo>
                <a:srgbClr val="FF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4" y="4429132"/>
            <a:ext cx="762006" cy="571504"/>
          </a:xfrm>
          <a:prstGeom prst="rect">
            <a:avLst/>
          </a:prstGeom>
        </p:spPr>
      </p:pic>
      <p:pic>
        <p:nvPicPr>
          <p:cNvPr id="52" name="图片 51" descr="对勾符号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7F8"/>
              </a:clrFrom>
              <a:clrTo>
                <a:srgbClr val="FF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984" y="4429132"/>
            <a:ext cx="762006" cy="571504"/>
          </a:xfrm>
          <a:prstGeom prst="rect">
            <a:avLst/>
          </a:prstGeom>
        </p:spPr>
      </p:pic>
      <p:pic>
        <p:nvPicPr>
          <p:cNvPr id="54" name="图片 53" descr="对勾符号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7F8"/>
              </a:clrFrom>
              <a:clrTo>
                <a:srgbClr val="FF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5704" y="4429132"/>
            <a:ext cx="762006" cy="571504"/>
          </a:xfrm>
          <a:prstGeom prst="rect">
            <a:avLst/>
          </a:prstGeom>
        </p:spPr>
      </p:pic>
      <p:pic>
        <p:nvPicPr>
          <p:cNvPr id="55" name="图片 54" descr="叉叉符号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71612"/>
            <a:ext cx="733425" cy="847725"/>
          </a:xfrm>
          <a:prstGeom prst="rect">
            <a:avLst/>
          </a:prstGeom>
        </p:spPr>
      </p:pic>
      <p:pic>
        <p:nvPicPr>
          <p:cNvPr id="56" name="图片 55" descr="叉叉符号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984" y="1643050"/>
            <a:ext cx="733425" cy="847725"/>
          </a:xfrm>
          <a:prstGeom prst="rect">
            <a:avLst/>
          </a:prstGeom>
        </p:spPr>
      </p:pic>
      <p:pic>
        <p:nvPicPr>
          <p:cNvPr id="57" name="图片 56" descr="叉叉符号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269" y="1643050"/>
            <a:ext cx="733425" cy="847725"/>
          </a:xfrm>
          <a:prstGeom prst="rect">
            <a:avLst/>
          </a:prstGeom>
        </p:spPr>
      </p:pic>
      <p:pic>
        <p:nvPicPr>
          <p:cNvPr id="59" name="图片 58" descr="对勾符号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7F8"/>
              </a:clrFrom>
              <a:clrTo>
                <a:srgbClr val="FF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330" y="1643050"/>
            <a:ext cx="762006" cy="571504"/>
          </a:xfrm>
          <a:prstGeom prst="rect">
            <a:avLst/>
          </a:prstGeom>
        </p:spPr>
      </p:pic>
      <p:pic>
        <p:nvPicPr>
          <p:cNvPr id="60" name="图片 59" descr="对勾符号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7F8"/>
              </a:clrFrom>
              <a:clrTo>
                <a:srgbClr val="FF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8250" y="4429132"/>
            <a:ext cx="762006" cy="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建立合作关系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实现方式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967" y="1000108"/>
            <a:ext cx="9144065" cy="5286412"/>
          </a:xfrm>
        </p:spPr>
        <p:txBody>
          <a:bodyPr/>
          <a:lstStyle/>
          <a:p>
            <a:r>
              <a:rPr lang="zh-CN" altLang="en-US" sz="1600" dirty="0" smtClean="0"/>
              <a:t>工艺成熟后，结合城市重要程度，在恰当的城市，与合作商开展数据收集合作。</a:t>
            </a:r>
            <a:endParaRPr lang="zh-CN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09530" y="18573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高德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采集部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38752" y="1857364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合作商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953264" y="1857364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高德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法务部</a:t>
            </a:r>
            <a:endParaRPr lang="zh-CN" altLang="en-US" sz="16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2406" y="2195918"/>
            <a:ext cx="8786874" cy="3643338"/>
            <a:chOff x="452406" y="2071678"/>
            <a:chExt cx="8786874" cy="3643338"/>
          </a:xfrm>
        </p:grpSpPr>
        <p:sp>
          <p:nvSpPr>
            <p:cNvPr id="4" name="矩形 3"/>
            <p:cNvSpPr/>
            <p:nvPr/>
          </p:nvSpPr>
          <p:spPr bwMode="auto">
            <a:xfrm>
              <a:off x="452406" y="2071678"/>
              <a:ext cx="4786346" cy="364333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23844" y="2357430"/>
              <a:ext cx="571504" cy="3143272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城市作业记录表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381628" y="2071678"/>
              <a:ext cx="1500198" cy="364333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09662" y="257174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收集方式</a:t>
              </a:r>
              <a:endParaRPr lang="zh-CN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0275" y="257174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合作城市</a:t>
              </a:r>
              <a:endParaRPr lang="zh-CN" alt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09992" y="252882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合作商筛选</a:t>
              </a:r>
              <a:endParaRPr lang="zh-CN" altLang="en-US" sz="1600" dirty="0"/>
            </a:p>
          </p:txBody>
        </p:sp>
        <p:sp>
          <p:nvSpPr>
            <p:cNvPr id="18" name="右箭头 17"/>
            <p:cNvSpPr/>
            <p:nvPr/>
          </p:nvSpPr>
          <p:spPr bwMode="auto">
            <a:xfrm>
              <a:off x="952472" y="3643314"/>
              <a:ext cx="285752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9" name="右箭头 18"/>
            <p:cNvSpPr/>
            <p:nvPr/>
          </p:nvSpPr>
          <p:spPr bwMode="auto">
            <a:xfrm>
              <a:off x="2309794" y="3643314"/>
              <a:ext cx="285752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0" name="右箭头 19"/>
            <p:cNvSpPr/>
            <p:nvPr/>
          </p:nvSpPr>
          <p:spPr bwMode="auto">
            <a:xfrm>
              <a:off x="3667116" y="3643314"/>
              <a:ext cx="285752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5095876" y="3643314"/>
              <a:ext cx="428628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6810388" y="3643314"/>
              <a:ext cx="500066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7239016" y="2071678"/>
              <a:ext cx="1214446" cy="364333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1521" y="250030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审核</a:t>
              </a:r>
              <a:endParaRPr lang="zh-CN" altLang="en-US" sz="1600" dirty="0"/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8667776" y="2714620"/>
              <a:ext cx="571504" cy="2214578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合作关系</a:t>
              </a: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33" name="右箭头 32"/>
            <p:cNvSpPr/>
            <p:nvPr/>
          </p:nvSpPr>
          <p:spPr bwMode="auto">
            <a:xfrm>
              <a:off x="8239148" y="3643314"/>
              <a:ext cx="357190" cy="428628"/>
            </a:xfrm>
            <a:prstGeom prst="rightArrow">
              <a:avLst/>
            </a:prstGeom>
            <a:solidFill>
              <a:schemeClr val="folHlink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690" y="3294877"/>
              <a:ext cx="936104" cy="648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452538" y="4009257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SD-DVR</a:t>
              </a:r>
              <a:endParaRPr lang="zh-CN" altLang="en-US" sz="1200" dirty="0"/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38224" y="2500306"/>
              <a:ext cx="1143008" cy="2928958"/>
            </a:xfrm>
            <a:prstGeom prst="rect">
              <a:avLst/>
            </a:prstGeom>
            <a:noFill/>
            <a:ln w="6350"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39" name="图片 38" descr="中国地图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6984" y="4286256"/>
              <a:ext cx="887195" cy="1071570"/>
            </a:xfrm>
            <a:prstGeom prst="rect">
              <a:avLst/>
            </a:prstGeom>
          </p:spPr>
        </p:pic>
        <p:pic>
          <p:nvPicPr>
            <p:cNvPr id="40" name="图片 39" descr="放大镜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09860" y="4572008"/>
              <a:ext cx="338690" cy="428627"/>
            </a:xfrm>
            <a:prstGeom prst="rect">
              <a:avLst/>
            </a:prstGeom>
          </p:spPr>
        </p:pic>
        <p:sp>
          <p:nvSpPr>
            <p:cNvPr id="41" name="下箭头 40"/>
            <p:cNvSpPr/>
            <p:nvPr/>
          </p:nvSpPr>
          <p:spPr bwMode="auto">
            <a:xfrm flipV="1">
              <a:off x="3024174" y="4143380"/>
              <a:ext cx="214314" cy="285752"/>
            </a:xfrm>
            <a:prstGeom prst="downArrow">
              <a:avLst/>
            </a:prstGeom>
            <a:solidFill>
              <a:srgbClr val="F880E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81298" y="321468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西藏</a:t>
              </a:r>
              <a:endParaRPr lang="en-US" altLang="zh-CN" sz="1200" dirty="0" smtClean="0"/>
            </a:p>
            <a:p>
              <a:r>
                <a:rPr lang="zh-CN" altLang="en-US" sz="1200" dirty="0" smtClean="0"/>
                <a:t>新疆</a:t>
              </a:r>
              <a:endParaRPr lang="en-US" altLang="zh-CN" sz="1200" dirty="0" smtClean="0"/>
            </a:p>
            <a:p>
              <a:r>
                <a:rPr lang="zh-CN" altLang="en-US" sz="1200" dirty="0" smtClean="0"/>
                <a:t>宁夏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……</a:t>
              </a:r>
              <a:endParaRPr lang="zh-CN" altLang="en-US" sz="1200" dirty="0"/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524108" y="2500306"/>
              <a:ext cx="1143008" cy="2928958"/>
            </a:xfrm>
            <a:prstGeom prst="rect">
              <a:avLst/>
            </a:prstGeom>
            <a:noFill/>
            <a:ln w="6350"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3881430" y="2500306"/>
              <a:ext cx="1143008" cy="2928958"/>
            </a:xfrm>
            <a:prstGeom prst="rect">
              <a:avLst/>
            </a:prstGeom>
            <a:noFill/>
            <a:ln w="6350">
              <a:prstDash val="lgDash"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graphicFrame>
          <p:nvGraphicFramePr>
            <p:cNvPr id="46" name="图示 45"/>
            <p:cNvGraphicFramePr/>
            <p:nvPr/>
          </p:nvGraphicFramePr>
          <p:xfrm>
            <a:off x="3738554" y="2786058"/>
            <a:ext cx="1500198" cy="25003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47" name="Picture 15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38818" y="2857496"/>
              <a:ext cx="639762" cy="866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8" name="Picture 1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881694" y="3000372"/>
              <a:ext cx="639762" cy="8667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5595942" y="250030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服务说明</a:t>
              </a:r>
              <a:endParaRPr lang="zh-CN" alt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595942" y="394770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权利义务</a:t>
              </a:r>
              <a:endParaRPr lang="zh-CN" altLang="en-US" sz="1600" dirty="0"/>
            </a:p>
          </p:txBody>
        </p:sp>
        <p:pic>
          <p:nvPicPr>
            <p:cNvPr id="51" name="Picture 15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38818" y="4276737"/>
              <a:ext cx="639762" cy="866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52" name="Picture 1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881694" y="4419613"/>
              <a:ext cx="639762" cy="8667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4" name="图片 53" descr="合同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0454" y="3500438"/>
              <a:ext cx="942982" cy="78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6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建立合作关系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具体说明（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2" y="3071810"/>
            <a:ext cx="1203378" cy="92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9530" y="271462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SD-DVR</a:t>
            </a:r>
            <a:endParaRPr lang="zh-CN" altLang="en-US" sz="1600" dirty="0"/>
          </a:p>
        </p:txBody>
      </p:sp>
      <p:pic>
        <p:nvPicPr>
          <p:cNvPr id="11" name="Picture 2" descr="C:\Users\WORK\Desktop\FILE0018_201219102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90" y="1500174"/>
            <a:ext cx="1981828" cy="14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WORK\Desktop\192.168.1.110_ch00_20111118_104742_105725_2012191026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54" y="4000504"/>
            <a:ext cx="2063765" cy="14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三年数据规划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68" t="20833" r="12168" b="19791"/>
          <a:stretch>
            <a:fillRect/>
          </a:stretch>
        </p:blipFill>
        <p:spPr>
          <a:xfrm>
            <a:off x="6347921" y="2428868"/>
            <a:ext cx="3534301" cy="2143140"/>
          </a:xfrm>
          <a:prstGeom prst="rect">
            <a:avLst/>
          </a:prstGeom>
        </p:spPr>
      </p:pic>
      <p:sp>
        <p:nvSpPr>
          <p:cNvPr id="15" name="矩形标注 14"/>
          <p:cNvSpPr/>
          <p:nvPr/>
        </p:nvSpPr>
        <p:spPr bwMode="auto">
          <a:xfrm>
            <a:off x="8882090" y="1785926"/>
            <a:ext cx="738158" cy="500066"/>
          </a:xfrm>
          <a:prstGeom prst="wedgeRectCallout">
            <a:avLst>
              <a:gd name="adj1" fmla="val -179154"/>
              <a:gd name="adj2" fmla="val 244901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/>
              <a:t>SD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西部</a:t>
            </a:r>
            <a:r>
              <a:rPr lang="en-US" altLang="zh-CN" sz="1000" dirty="0" smtClean="0"/>
              <a:t>7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省</a:t>
            </a:r>
          </a:p>
        </p:txBody>
      </p:sp>
      <p:sp>
        <p:nvSpPr>
          <p:cNvPr id="16" name="矩形标注 15"/>
          <p:cNvSpPr/>
          <p:nvPr/>
        </p:nvSpPr>
        <p:spPr bwMode="auto">
          <a:xfrm>
            <a:off x="8667776" y="4714884"/>
            <a:ext cx="928694" cy="714380"/>
          </a:xfrm>
          <a:prstGeom prst="wedgeRectCallout">
            <a:avLst>
              <a:gd name="adj1" fmla="val -72945"/>
              <a:gd name="adj2" fmla="val -142644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/>
              <a:t>HD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CD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类城市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33943" y="3929066"/>
            <a:ext cx="10054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SD</a:t>
            </a:r>
            <a:r>
              <a:rPr lang="zh-CN" altLang="en-US" sz="1000" dirty="0" smtClean="0"/>
              <a:t>设备还用于</a:t>
            </a:r>
            <a:endParaRPr lang="en-US" altLang="zh-CN" sz="10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机动任务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96606" y="3000372"/>
            <a:ext cx="164307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视频画面清晰</a:t>
            </a: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拍摄要素多</a:t>
            </a:r>
            <a:endParaRPr lang="en-US" altLang="zh-CN" sz="1400" dirty="0" smtClean="0"/>
          </a:p>
        </p:txBody>
      </p:sp>
      <p:pic>
        <p:nvPicPr>
          <p:cNvPr id="23" name="图片 22" descr="车友会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2675" y="1643050"/>
            <a:ext cx="1704771" cy="100013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524372" y="3857628"/>
            <a:ext cx="1571636" cy="1610927"/>
            <a:chOff x="3595678" y="3571876"/>
            <a:chExt cx="1785951" cy="2396745"/>
          </a:xfrm>
        </p:grpSpPr>
        <p:pic>
          <p:nvPicPr>
            <p:cNvPr id="25" name="图片 24" descr="出租车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5678" y="3571876"/>
              <a:ext cx="1754040" cy="1071570"/>
            </a:xfrm>
            <a:prstGeom prst="rect">
              <a:avLst/>
            </a:prstGeom>
          </p:spPr>
        </p:pic>
        <p:pic>
          <p:nvPicPr>
            <p:cNvPr id="26" name="图片 25" descr="烟草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5679" y="4643446"/>
              <a:ext cx="1785950" cy="1325175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809728" y="11000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024042" y="5429264"/>
            <a:ext cx="164307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视频画面较清晰</a:t>
            </a: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拍摄要素少</a:t>
            </a:r>
            <a:endParaRPr lang="en-US" altLang="zh-CN" sz="1400" dirty="0" smtClean="0"/>
          </a:p>
        </p:txBody>
      </p:sp>
      <p:sp>
        <p:nvSpPr>
          <p:cNvPr id="32" name="矩形 31"/>
          <p:cNvSpPr/>
          <p:nvPr/>
        </p:nvSpPr>
        <p:spPr bwMode="auto">
          <a:xfrm>
            <a:off x="71438" y="1071546"/>
            <a:ext cx="1381100" cy="5214974"/>
          </a:xfrm>
          <a:prstGeom prst="rect">
            <a:avLst/>
          </a:prstGeom>
          <a:noFill/>
          <a:ln w="28575" cap="flat" cmpd="sng" algn="ctr">
            <a:solidFill>
              <a:srgbClr val="EEA512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785950" y="1071546"/>
            <a:ext cx="2166918" cy="5214974"/>
          </a:xfrm>
          <a:prstGeom prst="rect">
            <a:avLst/>
          </a:prstGeom>
          <a:noFill/>
          <a:ln w="28575" cap="flat" cmpd="sng" algn="ctr">
            <a:solidFill>
              <a:srgbClr val="EEA512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238620" y="1071546"/>
            <a:ext cx="2000264" cy="5214974"/>
          </a:xfrm>
          <a:prstGeom prst="rect">
            <a:avLst/>
          </a:prstGeom>
          <a:noFill/>
          <a:ln w="28575" cap="flat" cmpd="sng" algn="ctr">
            <a:solidFill>
              <a:srgbClr val="EEA512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26811" y="10715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合作商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24636" y="13572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合作城市选择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 bwMode="auto">
          <a:xfrm>
            <a:off x="6381760" y="1071546"/>
            <a:ext cx="3524240" cy="5214974"/>
          </a:xfrm>
          <a:prstGeom prst="rect">
            <a:avLst/>
          </a:prstGeom>
          <a:noFill/>
          <a:ln w="28575" cap="flat" cmpd="sng" algn="ctr">
            <a:solidFill>
              <a:srgbClr val="EEA512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6654" y="11429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设备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 bwMode="auto">
          <a:xfrm>
            <a:off x="1282226" y="2000240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右箭头 12"/>
          <p:cNvSpPr/>
          <p:nvPr/>
        </p:nvSpPr>
        <p:spPr bwMode="auto">
          <a:xfrm>
            <a:off x="1282226" y="4500570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1" name="右箭头 20"/>
          <p:cNvSpPr/>
          <p:nvPr/>
        </p:nvSpPr>
        <p:spPr bwMode="auto">
          <a:xfrm>
            <a:off x="3930479" y="1928802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3930479" y="4572008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 rot="2700000">
            <a:off x="6238884" y="2468176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7" name="右箭头 36"/>
          <p:cNvSpPr/>
          <p:nvPr/>
        </p:nvSpPr>
        <p:spPr bwMode="auto">
          <a:xfrm rot="-2700000">
            <a:off x="6199576" y="4389824"/>
            <a:ext cx="500066" cy="500066"/>
          </a:xfrm>
          <a:prstGeom prst="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452934" y="2714620"/>
            <a:ext cx="164307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机动任务</a:t>
            </a: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旅游路线</a:t>
            </a:r>
            <a:endParaRPr lang="en-US" altLang="zh-CN" sz="1400" dirty="0" smtClean="0"/>
          </a:p>
        </p:txBody>
      </p:sp>
      <p:sp>
        <p:nvSpPr>
          <p:cNvPr id="43" name="矩形 42"/>
          <p:cNvSpPr/>
          <p:nvPr/>
        </p:nvSpPr>
        <p:spPr>
          <a:xfrm>
            <a:off x="4452934" y="5464418"/>
            <a:ext cx="164307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城市内采集数据</a:t>
            </a:r>
            <a:endParaRPr lang="en-US" altLang="zh-CN" sz="1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能够覆盖市区全境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5145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建立合作关系</a:t>
            </a:r>
            <a:r>
              <a:rPr lang="en-US" altLang="zh-CN" dirty="0" smtClean="0"/>
              <a:t>——AN</a:t>
            </a:r>
            <a:r>
              <a:rPr lang="zh-CN" altLang="en-US" dirty="0" smtClean="0"/>
              <a:t>与供应商联系（洽谈）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405" y="1000108"/>
            <a:ext cx="9144065" cy="500066"/>
          </a:xfrm>
        </p:spPr>
        <p:txBody>
          <a:bodyPr/>
          <a:lstStyle/>
          <a:p>
            <a:r>
              <a:rPr lang="en-US" altLang="zh-CN" dirty="0" smtClean="0"/>
              <a:t>AN </a:t>
            </a:r>
            <a:r>
              <a:rPr lang="zh-CN" altLang="en-US" dirty="0" smtClean="0"/>
              <a:t>与供应商洽谈内容：</a:t>
            </a:r>
            <a:endParaRPr lang="zh-CN" altLang="en-US" dirty="0"/>
          </a:p>
        </p:txBody>
      </p:sp>
      <p:sp>
        <p:nvSpPr>
          <p:cNvPr id="5" name="燕尾形 4"/>
          <p:cNvSpPr/>
          <p:nvPr/>
        </p:nvSpPr>
        <p:spPr bwMode="auto">
          <a:xfrm>
            <a:off x="452406" y="1571612"/>
            <a:ext cx="2786082" cy="928694"/>
          </a:xfrm>
          <a:prstGeom prst="chevron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AN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燕尾形 6"/>
          <p:cNvSpPr/>
          <p:nvPr/>
        </p:nvSpPr>
        <p:spPr bwMode="auto">
          <a:xfrm>
            <a:off x="3595678" y="1571612"/>
            <a:ext cx="2786082" cy="928694"/>
          </a:xfrm>
          <a:prstGeom prst="chevron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供应商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燕尾形 7"/>
          <p:cNvSpPr/>
          <p:nvPr/>
        </p:nvSpPr>
        <p:spPr bwMode="auto">
          <a:xfrm>
            <a:off x="6738950" y="1571612"/>
            <a:ext cx="2786082" cy="928694"/>
          </a:xfrm>
          <a:prstGeom prst="chevron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AN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（审核）</a:t>
            </a:r>
          </a:p>
        </p:txBody>
      </p:sp>
      <p:sp>
        <p:nvSpPr>
          <p:cNvPr id="9" name="圆角矩形 8"/>
          <p:cNvSpPr/>
          <p:nvPr/>
        </p:nvSpPr>
        <p:spPr bwMode="auto">
          <a:xfrm>
            <a:off x="380968" y="2643182"/>
            <a:ext cx="2857520" cy="14287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需求：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产品和服务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提交周期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产品质量要求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380968" y="4143380"/>
            <a:ext cx="2857520" cy="21431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dirty="0" smtClean="0"/>
              <a:t>操作说明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：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设备安装说明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设备使用说明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设备故障排除说明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人为设备损坏赔偿说明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452802" y="2643182"/>
            <a:ext cx="2857520" cy="14287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设备保护和赔偿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6596074" y="2643182"/>
            <a:ext cx="3143272" cy="18573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z="1800" dirty="0" smtClean="0"/>
              <a:t>付费方式</a:t>
            </a:r>
            <a:endParaRPr lang="en-US" altLang="zh-CN" sz="1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1800" dirty="0" smtClean="0"/>
              <a:t>机动（</a:t>
            </a:r>
            <a:r>
              <a:rPr lang="en-US" altLang="zh-CN" sz="1800" dirty="0" smtClean="0"/>
              <a:t>SD</a:t>
            </a:r>
            <a:r>
              <a:rPr lang="zh-CN" altLang="en-US" sz="1800" dirty="0" smtClean="0"/>
              <a:t>）：计件</a:t>
            </a:r>
            <a:endParaRPr lang="en-US" altLang="zh-CN" sz="1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1800" dirty="0" smtClean="0"/>
              <a:t>常规（</a:t>
            </a:r>
            <a:r>
              <a:rPr lang="en-US" altLang="zh-CN" sz="1800" dirty="0" smtClean="0"/>
              <a:t>SD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HD</a:t>
            </a:r>
            <a:r>
              <a:rPr lang="zh-CN" altLang="en-US" sz="1800" dirty="0" smtClean="0"/>
              <a:t>）：</a:t>
            </a:r>
            <a:endParaRPr lang="en-US" altLang="zh-CN" sz="1800" dirty="0" smtClean="0"/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800" dirty="0" smtClean="0"/>
              <a:t>视频时间</a:t>
            </a:r>
            <a:endParaRPr lang="en-US" altLang="zh-CN" sz="1800" dirty="0" smtClean="0"/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800" dirty="0" smtClean="0"/>
              <a:t>每月固定计费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596074" y="4572008"/>
            <a:ext cx="3143272" cy="71438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z="1800" dirty="0" smtClean="0"/>
              <a:t>付费条件</a:t>
            </a:r>
            <a:endParaRPr lang="en-US" altLang="zh-CN" sz="1800" dirty="0" smtClean="0"/>
          </a:p>
          <a:p>
            <a:pPr lvl="1">
              <a:buFont typeface="Wingdings" pitchFamily="2" charset="2"/>
              <a:buChar char="Ø"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有效视频时间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3452802" y="4214818"/>
            <a:ext cx="2857520" cy="14287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zh-CN" altLang="en-US" sz="1800" dirty="0" smtClean="0"/>
              <a:t>产品和服务提交周期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机动：完成即提交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常规：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  <a:p>
            <a:pPr lvl="2">
              <a:buFont typeface="Arial" pitchFamily="34" charset="0"/>
              <a:buChar char="•"/>
            </a:pPr>
            <a:r>
              <a:rPr lang="en-US" altLang="zh-CN" sz="1800" dirty="0" smtClean="0"/>
              <a:t>1</a:t>
            </a:r>
            <a:r>
              <a:rPr lang="zh-CN" altLang="en-US" sz="1800" dirty="0" smtClean="0"/>
              <a:t>月内提供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596074" y="5357826"/>
            <a:ext cx="3143272" cy="100013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合同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800" dirty="0" smtClean="0"/>
              <a:t>仲裁条款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违约惩罚条款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6" name="图片 15" descr="autonav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8290" y="1643050"/>
            <a:ext cx="791471" cy="785818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 bwMode="auto">
          <a:xfrm>
            <a:off x="3452802" y="5795978"/>
            <a:ext cx="2857520" cy="4191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rPr>
              <a:t>培训计划</a:t>
            </a:r>
          </a:p>
        </p:txBody>
      </p:sp>
      <p:sp>
        <p:nvSpPr>
          <p:cNvPr id="18" name="矩形标注 17"/>
          <p:cNvSpPr/>
          <p:nvPr/>
        </p:nvSpPr>
        <p:spPr bwMode="auto">
          <a:xfrm>
            <a:off x="6881826" y="642918"/>
            <a:ext cx="1571636" cy="714380"/>
          </a:xfrm>
          <a:prstGeom prst="wedgeRectCallou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Word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37235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培训与数据传输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建立外包关系后，技术人员向供应商提供设备使用，常见设备问题等解决方案。</a:t>
            </a:r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r>
              <a:rPr lang="zh-CN" altLang="en-US" dirty="0" smtClean="0"/>
              <a:t>视频传输</a:t>
            </a:r>
            <a:endParaRPr lang="en-US" altLang="zh-CN" dirty="0" smtClean="0"/>
          </a:p>
          <a:p>
            <a:pPr algn="just"/>
            <a:endParaRPr lang="zh-CN" altLang="en-US" dirty="0"/>
          </a:p>
        </p:txBody>
      </p:sp>
      <p:pic>
        <p:nvPicPr>
          <p:cNvPr id="4" name="Picture 1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501" y="2285992"/>
            <a:ext cx="639762" cy="866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1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377" y="2428868"/>
            <a:ext cx="639762" cy="866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14873" y="171448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设备使用说明</a:t>
            </a:r>
            <a:endParaRPr lang="zh-CN" altLang="en-US" dirty="0"/>
          </a:p>
        </p:txBody>
      </p:sp>
      <p:sp>
        <p:nvSpPr>
          <p:cNvPr id="7" name="虚尾箭头 6"/>
          <p:cNvSpPr/>
          <p:nvPr/>
        </p:nvSpPr>
        <p:spPr bwMode="auto">
          <a:xfrm>
            <a:off x="3024174" y="2152635"/>
            <a:ext cx="500066" cy="500066"/>
          </a:xfrm>
          <a:prstGeom prst="striped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2" y="2224073"/>
            <a:ext cx="883992" cy="10257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09992" y="17240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</a:t>
            </a:r>
            <a:endParaRPr lang="zh-CN" altLang="en-US" dirty="0"/>
          </a:p>
        </p:txBody>
      </p:sp>
      <p:sp>
        <p:nvSpPr>
          <p:cNvPr id="10" name="虚尾箭头 9"/>
          <p:cNvSpPr/>
          <p:nvPr/>
        </p:nvSpPr>
        <p:spPr bwMode="auto">
          <a:xfrm>
            <a:off x="4926264" y="2152635"/>
            <a:ext cx="500066" cy="500066"/>
          </a:xfrm>
          <a:prstGeom prst="striped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9885" y="17240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操作</a:t>
            </a:r>
            <a:endParaRPr lang="zh-CN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6" y="2081197"/>
            <a:ext cx="114300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 descr="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94" y="2724139"/>
            <a:ext cx="93610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虚尾箭头 16"/>
          <p:cNvSpPr/>
          <p:nvPr/>
        </p:nvSpPr>
        <p:spPr bwMode="auto">
          <a:xfrm>
            <a:off x="6997966" y="2152635"/>
            <a:ext cx="500066" cy="500066"/>
          </a:xfrm>
          <a:prstGeom prst="stripedRightArrow">
            <a:avLst/>
          </a:prstGeom>
          <a:solidFill>
            <a:schemeClr val="folHlink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10520" y="17240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常见问题</a:t>
            </a:r>
            <a:endParaRPr lang="zh-CN" altLang="en-US" dirty="0"/>
          </a:p>
        </p:txBody>
      </p:sp>
      <p:pic>
        <p:nvPicPr>
          <p:cNvPr id="21" name="图片 20" descr="常见问题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9082" y="2071678"/>
            <a:ext cx="1357322" cy="1357322"/>
          </a:xfrm>
          <a:prstGeom prst="rect">
            <a:avLst/>
          </a:prstGeom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309662" y="3857628"/>
          <a:ext cx="7358114" cy="214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81"/>
                <a:gridCol w="1556198"/>
                <a:gridCol w="1649232"/>
                <a:gridCol w="3171603"/>
              </a:tblGrid>
              <a:tr h="5389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类型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提交周期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方法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风险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802074">
                <a:tc rowSpan="2">
                  <a:txBody>
                    <a:bodyPr/>
                    <a:lstStyle/>
                    <a:p>
                      <a:r>
                        <a:rPr lang="en-US" altLang="zh-CN" sz="1400" dirty="0" smtClean="0"/>
                        <a:t>SD</a:t>
                      </a:r>
                      <a:endParaRPr lang="zh-CN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r>
                        <a:rPr lang="zh-CN" altLang="en-US" sz="1400" dirty="0" smtClean="0"/>
                        <a:t>次</a:t>
                      </a:r>
                      <a:r>
                        <a:rPr lang="en-US" altLang="zh-CN" sz="1400" dirty="0" smtClean="0"/>
                        <a:t>/1</a:t>
                      </a:r>
                      <a:r>
                        <a:rPr lang="zh-CN" altLang="en-US" sz="1400" dirty="0" smtClean="0"/>
                        <a:t>季度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邮寄</a:t>
                      </a:r>
                      <a:endParaRPr lang="en-US" altLang="zh-CN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暂无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8020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网络传输</a:t>
                      </a:r>
                      <a:endParaRPr lang="en-US" altLang="zh-CN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r>
                        <a:rPr lang="zh-CN" altLang="en-US" sz="1400" dirty="0" smtClean="0"/>
                        <a:t>、合作商的意愿低</a:t>
                      </a:r>
                      <a:endParaRPr lang="en-US" altLang="zh-CN" sz="1400" dirty="0" smtClean="0"/>
                    </a:p>
                    <a:p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、本部需要设置专人接收数据，增加成本投入</a:t>
                      </a:r>
                      <a:endParaRPr lang="zh-CN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864768" y="1124744"/>
            <a:ext cx="6840000" cy="5148280"/>
            <a:chOff x="2864768" y="1124744"/>
            <a:chExt cx="6840000" cy="5148280"/>
          </a:xfrm>
        </p:grpSpPr>
        <p:graphicFrame>
          <p:nvGraphicFramePr>
            <p:cNvPr id="33" name="图表 3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1347899"/>
                </p:ext>
              </p:extLst>
            </p:nvPr>
          </p:nvGraphicFramePr>
          <p:xfrm>
            <a:off x="2864768" y="1124744"/>
            <a:ext cx="6840000" cy="2628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4" name="图表 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86237436"/>
                </p:ext>
              </p:extLst>
            </p:nvPr>
          </p:nvGraphicFramePr>
          <p:xfrm>
            <a:off x="2864768" y="3645024"/>
            <a:ext cx="6840000" cy="262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道路部重点工艺项目</a:t>
            </a:r>
            <a:r>
              <a:rPr lang="zh-CN" altLang="en-US" dirty="0" smtClean="0"/>
              <a:t>：行业采集（</a:t>
            </a:r>
            <a:r>
              <a:rPr lang="en-US" altLang="zh-CN" dirty="0" smtClean="0"/>
              <a:t>DVR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36476" y="1196752"/>
            <a:ext cx="2496277" cy="1332148"/>
            <a:chOff x="236476" y="1196752"/>
            <a:chExt cx="2496277" cy="1332148"/>
          </a:xfrm>
        </p:grpSpPr>
        <p:grpSp>
          <p:nvGrpSpPr>
            <p:cNvPr id="12" name="组合 11"/>
            <p:cNvGrpSpPr/>
            <p:nvPr/>
          </p:nvGrpSpPr>
          <p:grpSpPr>
            <a:xfrm>
              <a:off x="236476" y="1232756"/>
              <a:ext cx="671496" cy="1224076"/>
              <a:chOff x="236476" y="1232756"/>
              <a:chExt cx="671496" cy="1224076"/>
            </a:xfrm>
          </p:grpSpPr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36476" y="1232756"/>
                <a:ext cx="671496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 descr="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76" y="1916832"/>
                <a:ext cx="648072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4" descr="C:\Users\WORK\Desktop\13193292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556" y="1196752"/>
              <a:ext cx="1776197" cy="133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图片 6" descr="5caroney1m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0472" y="2564904"/>
            <a:ext cx="2572385" cy="3638550"/>
          </a:xfrm>
          <a:prstGeom prst="rect">
            <a:avLst/>
          </a:prstGeom>
        </p:spPr>
      </p:pic>
      <p:pic>
        <p:nvPicPr>
          <p:cNvPr id="8" name="图片 7" descr="5caroney4m.jp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0472" y="2564904"/>
            <a:ext cx="2572385" cy="3638550"/>
          </a:xfrm>
          <a:prstGeom prst="rect">
            <a:avLst/>
          </a:prstGeom>
        </p:spPr>
      </p:pic>
      <p:pic>
        <p:nvPicPr>
          <p:cNvPr id="9" name="图片 8" descr="5caroney8m.jpg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472" y="2564904"/>
            <a:ext cx="2574000" cy="3639600"/>
          </a:xfrm>
          <a:prstGeom prst="rect">
            <a:avLst/>
          </a:prstGeom>
        </p:spPr>
      </p:pic>
      <p:pic>
        <p:nvPicPr>
          <p:cNvPr id="10" name="图片 9" descr="5caroney12m.jpg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0472" y="2564904"/>
            <a:ext cx="2574000" cy="3639600"/>
          </a:xfrm>
          <a:prstGeom prst="rect">
            <a:avLst/>
          </a:prstGeom>
        </p:spPr>
      </p:pic>
      <p:pic>
        <p:nvPicPr>
          <p:cNvPr id="11" name="图片 10" descr="5caroneychange.jpg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0472" y="2564904"/>
            <a:ext cx="2574000" cy="36396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564904"/>
            <a:ext cx="684076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2864768" y="1124744"/>
            <a:ext cx="6876764" cy="3312368"/>
            <a:chOff x="2864768" y="1124744"/>
            <a:chExt cx="6876764" cy="3312368"/>
          </a:xfrm>
        </p:grpSpPr>
        <p:sp>
          <p:nvSpPr>
            <p:cNvPr id="38" name="矩形 37"/>
            <p:cNvSpPr/>
            <p:nvPr/>
          </p:nvSpPr>
          <p:spPr bwMode="auto">
            <a:xfrm>
              <a:off x="2864768" y="1124744"/>
              <a:ext cx="6876764" cy="14401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ahoma" pitchFamily="34" charset="0"/>
                <a:ea typeface="黑体" pitchFamily="2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972780" y="1132395"/>
              <a:ext cx="6732748" cy="3304717"/>
              <a:chOff x="2972780" y="1132395"/>
              <a:chExt cx="6732748" cy="3304717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2972780" y="1356383"/>
                <a:ext cx="1584176" cy="3080729"/>
                <a:chOff x="2972780" y="1356383"/>
                <a:chExt cx="1584176" cy="3080729"/>
              </a:xfrm>
            </p:grpSpPr>
            <p:pic>
              <p:nvPicPr>
                <p:cNvPr id="56" name="Picture 7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2780" y="1356383"/>
                  <a:ext cx="781050" cy="904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7" name="直接箭头连接符 56"/>
                <p:cNvCxnSpPr/>
                <p:nvPr/>
              </p:nvCxnSpPr>
              <p:spPr bwMode="auto">
                <a:xfrm>
                  <a:off x="3224808" y="2384884"/>
                  <a:ext cx="1332148" cy="2052228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/>
              <p:cNvGrpSpPr/>
              <p:nvPr/>
            </p:nvGrpSpPr>
            <p:grpSpPr>
              <a:xfrm>
                <a:off x="3955915" y="1196752"/>
                <a:ext cx="1205108" cy="3060340"/>
                <a:chOff x="3955915" y="1196752"/>
                <a:chExt cx="1205108" cy="3060340"/>
              </a:xfrm>
            </p:grpSpPr>
            <p:pic>
              <p:nvPicPr>
                <p:cNvPr id="54" name="Picture 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915" y="1196752"/>
                  <a:ext cx="1205108" cy="12241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5" name="直接箭头连接符 54"/>
                <p:cNvCxnSpPr/>
                <p:nvPr/>
              </p:nvCxnSpPr>
              <p:spPr bwMode="auto">
                <a:xfrm>
                  <a:off x="4448944" y="2492896"/>
                  <a:ext cx="468052" cy="1764196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5363108" y="1437345"/>
                <a:ext cx="1019175" cy="1631615"/>
                <a:chOff x="5363108" y="1437345"/>
                <a:chExt cx="1019175" cy="1631615"/>
              </a:xfrm>
            </p:grpSpPr>
            <p:pic>
              <p:nvPicPr>
                <p:cNvPr id="52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3108" y="1437345"/>
                  <a:ext cx="1019175" cy="742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3" name="直接箭头连接符 52"/>
                <p:cNvCxnSpPr/>
                <p:nvPr/>
              </p:nvCxnSpPr>
              <p:spPr bwMode="auto">
                <a:xfrm flipH="1">
                  <a:off x="5493060" y="2276872"/>
                  <a:ext cx="288032" cy="792088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/>
              <p:cNvGrpSpPr/>
              <p:nvPr/>
            </p:nvGrpSpPr>
            <p:grpSpPr>
              <a:xfrm>
                <a:off x="5457056" y="1132395"/>
                <a:ext cx="1451348" cy="2512629"/>
                <a:chOff x="5457056" y="1132395"/>
                <a:chExt cx="1451348" cy="2512629"/>
              </a:xfrm>
            </p:grpSpPr>
            <p:pic>
              <p:nvPicPr>
                <p:cNvPr id="50" name="Picture 3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84368" y="1132395"/>
                  <a:ext cx="324036" cy="1352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1" name="直接箭头连接符 50"/>
                <p:cNvCxnSpPr/>
                <p:nvPr/>
              </p:nvCxnSpPr>
              <p:spPr bwMode="auto">
                <a:xfrm flipH="1">
                  <a:off x="5457056" y="2528900"/>
                  <a:ext cx="1260140" cy="1116124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组合 43"/>
              <p:cNvGrpSpPr/>
              <p:nvPr/>
            </p:nvGrpSpPr>
            <p:grpSpPr>
              <a:xfrm>
                <a:off x="6321152" y="1160748"/>
                <a:ext cx="1742132" cy="2484276"/>
                <a:chOff x="6321152" y="1160748"/>
                <a:chExt cx="1742132" cy="2484276"/>
              </a:xfrm>
            </p:grpSpPr>
            <p:pic>
              <p:nvPicPr>
                <p:cNvPr id="48" name="Picture 5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0489" y="1160748"/>
                  <a:ext cx="952795" cy="1296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49" name="直接箭头连接符 48"/>
                <p:cNvCxnSpPr/>
                <p:nvPr/>
              </p:nvCxnSpPr>
              <p:spPr bwMode="auto">
                <a:xfrm flipH="1">
                  <a:off x="6321152" y="2492896"/>
                  <a:ext cx="1224136" cy="1152128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组合 44"/>
              <p:cNvGrpSpPr/>
              <p:nvPr/>
            </p:nvGrpSpPr>
            <p:grpSpPr>
              <a:xfrm>
                <a:off x="7221252" y="1307456"/>
                <a:ext cx="2484276" cy="2373572"/>
                <a:chOff x="7221252" y="1307456"/>
                <a:chExt cx="2484276" cy="2373572"/>
              </a:xfrm>
            </p:grpSpPr>
            <p:pic>
              <p:nvPicPr>
                <p:cNvPr id="46" name="Picture 4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65368" y="1307456"/>
                  <a:ext cx="1440160" cy="10027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47" name="直接箭头连接符 46"/>
                <p:cNvCxnSpPr/>
                <p:nvPr/>
              </p:nvCxnSpPr>
              <p:spPr bwMode="auto">
                <a:xfrm flipH="1">
                  <a:off x="7221252" y="2384884"/>
                  <a:ext cx="1872208" cy="1296144"/>
                </a:xfrm>
                <a:prstGeom prst="straightConnector1">
                  <a:avLst/>
                </a:prstGeom>
                <a:ln w="57150">
                  <a:solidFill>
                    <a:srgbClr val="FF6600"/>
                  </a:solidFill>
                  <a:headEnd type="none" w="med" len="med"/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317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内业生产流程</a:t>
            </a:r>
            <a:endParaRPr lang="zh-CN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56" y="1124744"/>
            <a:ext cx="352839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 bwMode="auto">
          <a:xfrm>
            <a:off x="3598496" y="2996952"/>
            <a:ext cx="936104" cy="720080"/>
          </a:xfrm>
          <a:prstGeom prst="rightArrow">
            <a:avLst/>
          </a:prstGeom>
          <a:solidFill>
            <a:schemeClr val="accent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0952" y="1124744"/>
            <a:ext cx="5184576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84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内业生产测试评估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2480" y="1052736"/>
            <a:ext cx="9144065" cy="5072098"/>
          </a:xfrm>
        </p:spPr>
        <p:txBody>
          <a:bodyPr/>
          <a:lstStyle/>
          <a:p>
            <a:r>
              <a:rPr lang="zh-CN" altLang="en-US" dirty="0" smtClean="0"/>
              <a:t>内业评估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4488" y="4581128"/>
            <a:ext cx="87849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说明：样本比例指目前测试范围内采集到要素项与总要素项的比例</a:t>
            </a:r>
            <a:endParaRPr lang="en-US" altLang="zh-CN" sz="1600" dirty="0" smtClean="0"/>
          </a:p>
          <a:p>
            <a:r>
              <a:rPr lang="zh-CN" altLang="en-US" sz="1600" dirty="0" smtClean="0"/>
              <a:t>结果：目前拍摄清晰比例达到总信息的</a:t>
            </a:r>
            <a:r>
              <a:rPr lang="en-US" altLang="zh-CN" sz="1600" dirty="0" smtClean="0"/>
              <a:t>94%</a:t>
            </a:r>
            <a:r>
              <a:rPr lang="zh-CN" altLang="en-US" sz="1600" dirty="0" smtClean="0"/>
              <a:t>以上，基本能够满足内业作业要求</a:t>
            </a:r>
            <a:endParaRPr lang="en-US" altLang="zh-CN" sz="1600" dirty="0" smtClean="0"/>
          </a:p>
          <a:p>
            <a:r>
              <a:rPr lang="zh-CN" altLang="en-US" sz="1600" dirty="0" smtClean="0"/>
              <a:t>拍摄问题：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、平行于道路设置路牌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通过情报、三方数据比对等方式进行补充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、树木遮挡（方向信息）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按照目前的方式无法解决</a:t>
            </a:r>
            <a:endParaRPr lang="en-US" altLang="zh-CN" sz="1600" dirty="0" smtClean="0"/>
          </a:p>
          <a:p>
            <a:r>
              <a:rPr lang="en-US" altLang="zh-CN" sz="1600" dirty="0" smtClean="0"/>
              <a:t>3</a:t>
            </a:r>
            <a:r>
              <a:rPr lang="zh-CN" altLang="en-US" sz="1600" dirty="0" smtClean="0"/>
              <a:t>、实际较小英文字母（蓝色看板）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按照目前的方式无法解决</a:t>
            </a:r>
            <a:endParaRPr lang="en-US" altLang="zh-CN" sz="1600" dirty="0" smtClean="0"/>
          </a:p>
          <a:p>
            <a:r>
              <a:rPr lang="en-US" altLang="zh-CN" sz="1600" dirty="0" smtClean="0"/>
              <a:t>4</a:t>
            </a:r>
            <a:r>
              <a:rPr lang="zh-CN" altLang="en-US" sz="1600" dirty="0" smtClean="0"/>
              <a:t>、行驶车道靠近一侧，导致另外一侧无法拍摄清晰（禁止信息）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按照目前方式无法解决</a:t>
            </a:r>
            <a:endParaRPr lang="en-US" altLang="zh-CN" sz="1600" dirty="0" smtClean="0"/>
          </a:p>
          <a:p>
            <a:endParaRPr lang="zh-CN" altLang="en-US" sz="1600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704528" y="1628800"/>
          <a:ext cx="8136904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905328" y="4653136"/>
          <a:ext cx="1296144" cy="117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工作表" showAsIcon="1" r:id="rId5" imgW="914400" imgH="828720" progId="Excel.Sheet.12">
                  <p:embed/>
                </p:oleObj>
              </mc:Choice>
              <mc:Fallback>
                <p:oleObj name="工作表" showAsIcon="1" r:id="rId5" imgW="914400" imgH="82872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328" y="4653136"/>
                        <a:ext cx="1296144" cy="11746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10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设备改造概述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68" y="1285860"/>
            <a:ext cx="37147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 smtClean="0"/>
              <a:t>RF</a:t>
            </a:r>
            <a:r>
              <a:rPr lang="zh-CN" altLang="en-US" sz="1200" dirty="0" smtClean="0"/>
              <a:t>控制： 控制设备通过</a:t>
            </a:r>
            <a:r>
              <a:rPr lang="en-US" altLang="zh-CN" sz="1200" dirty="0" err="1" smtClean="0"/>
              <a:t>Rf</a:t>
            </a:r>
            <a:r>
              <a:rPr lang="zh-CN" altLang="en-US" sz="1200" dirty="0" smtClean="0"/>
              <a:t>控制</a:t>
            </a:r>
            <a:r>
              <a:rPr lang="en-US" altLang="zh-CN" sz="1200" dirty="0" smtClean="0"/>
              <a:t>gs600</a:t>
            </a:r>
            <a:r>
              <a:rPr lang="zh-CN" altLang="en-US" sz="1200" dirty="0" smtClean="0"/>
              <a:t>停止录像和开始录像（通过检测</a:t>
            </a:r>
            <a:r>
              <a:rPr lang="en-US" altLang="zh-CN" sz="1200" dirty="0" err="1" smtClean="0"/>
              <a:t>sdhc</a:t>
            </a:r>
            <a:r>
              <a:rPr lang="zh-CN" altLang="en-US" sz="1200" dirty="0" smtClean="0"/>
              <a:t>数据线判别判别是否是录像写入状态）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电源控制：根据录像时间策略，在工作时间段给</a:t>
            </a:r>
            <a:r>
              <a:rPr lang="en-US" altLang="zh-CN" sz="1200" dirty="0" smtClean="0"/>
              <a:t>gs600</a:t>
            </a:r>
            <a:r>
              <a:rPr lang="zh-CN" altLang="en-US" sz="1200" dirty="0" smtClean="0"/>
              <a:t>供电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时钟管理：设备通过</a:t>
            </a:r>
            <a:r>
              <a:rPr lang="en-US" altLang="zh-CN" sz="1200" dirty="0" smtClean="0"/>
              <a:t>GPS</a:t>
            </a:r>
            <a:r>
              <a:rPr lang="zh-CN" altLang="en-US" sz="1200" dirty="0" smtClean="0"/>
              <a:t>接收卫星时钟</a:t>
            </a:r>
            <a:r>
              <a:rPr lang="en-US" altLang="zh-CN" sz="1200" dirty="0" smtClean="0"/>
              <a:t>(gmt+8)</a:t>
            </a:r>
            <a:r>
              <a:rPr lang="zh-CN" altLang="en-US" sz="1200" dirty="0" smtClean="0"/>
              <a:t>来设置当前设备时钟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gps</a:t>
            </a:r>
            <a:r>
              <a:rPr lang="zh-CN" altLang="en-US" sz="1200" dirty="0" smtClean="0"/>
              <a:t>时钟未获取时不进行录像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设备监控：监控设备状态包括： 设备参数、行驶轨迹、当前录像存储状态、远程复位等等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存储管理： 将每天的录像调度存储到不同的</a:t>
            </a:r>
            <a:r>
              <a:rPr lang="en-US" altLang="zh-CN" sz="1200" dirty="0" err="1" smtClean="0"/>
              <a:t>sd</a:t>
            </a:r>
            <a:r>
              <a:rPr lang="en-US" altLang="zh-CN" sz="1200" dirty="0" smtClean="0"/>
              <a:t> slot</a:t>
            </a:r>
            <a:r>
              <a:rPr lang="zh-CN" altLang="en-US" sz="1200" dirty="0" smtClean="0"/>
              <a:t>上；支持最少</a:t>
            </a:r>
            <a:r>
              <a:rPr lang="en-US" altLang="zh-CN" sz="1200" dirty="0" smtClean="0"/>
              <a:t>16</a:t>
            </a:r>
            <a:r>
              <a:rPr lang="zh-CN" altLang="en-US" sz="1200" dirty="0" smtClean="0"/>
              <a:t>天存储，采用</a:t>
            </a:r>
            <a:r>
              <a:rPr lang="en-US" altLang="zh-CN" sz="1200" dirty="0" err="1" smtClean="0"/>
              <a:t>sd</a:t>
            </a:r>
            <a:r>
              <a:rPr lang="zh-CN" altLang="en-US" sz="1200" dirty="0" smtClean="0"/>
              <a:t>阵列方式实现一卡槽存储一天录像资料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系统管理：上位机软件读写设备配置信息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需增加管理</a:t>
            </a:r>
            <a:r>
              <a:rPr lang="en-US" altLang="zh-CN" sz="1200" dirty="0" err="1" smtClean="0"/>
              <a:t>uart</a:t>
            </a:r>
            <a:r>
              <a:rPr lang="en-US" altLang="zh-CN" sz="1200" dirty="0" smtClean="0"/>
              <a:t>; </a:t>
            </a:r>
          </a:p>
          <a:p>
            <a:pPr marL="228600" indent="-228600">
              <a:buAutoNum type="arabicPeriod" startAt="9"/>
            </a:pPr>
            <a:r>
              <a:rPr lang="zh-CN" altLang="en-US" sz="1200" dirty="0" smtClean="0"/>
              <a:t>工作指示：</a:t>
            </a:r>
            <a:r>
              <a:rPr lang="en-US" altLang="zh-CN" sz="1200" dirty="0" err="1" smtClean="0"/>
              <a:t>gps</a:t>
            </a:r>
            <a:r>
              <a:rPr lang="zh-CN" altLang="en-US" sz="1200" dirty="0" smtClean="0"/>
              <a:t>定位、</a:t>
            </a:r>
            <a:r>
              <a:rPr lang="en-US" altLang="zh-CN" sz="1200" dirty="0" smtClean="0"/>
              <a:t>GSM</a:t>
            </a:r>
            <a:r>
              <a:rPr lang="zh-CN" altLang="en-US" sz="1200" dirty="0" smtClean="0"/>
              <a:t>注册、</a:t>
            </a:r>
            <a:r>
              <a:rPr lang="en-US" altLang="zh-CN" sz="1200" dirty="0" err="1" smtClean="0"/>
              <a:t>sd</a:t>
            </a:r>
            <a:r>
              <a:rPr lang="zh-CN" altLang="en-US" sz="1200" dirty="0" smtClean="0"/>
              <a:t>卡写入指示、</a:t>
            </a:r>
            <a:r>
              <a:rPr lang="en-US" altLang="zh-CN" sz="1200" dirty="0" err="1" smtClean="0"/>
              <a:t>gsm</a:t>
            </a:r>
            <a:r>
              <a:rPr lang="zh-CN" altLang="en-US" sz="1200" dirty="0" smtClean="0"/>
              <a:t>数据传输指示、工作电源指示</a:t>
            </a:r>
            <a:endParaRPr lang="en-US" altLang="zh-CN" sz="1200" dirty="0" smtClean="0"/>
          </a:p>
          <a:p>
            <a:pPr marL="228600" indent="-228600">
              <a:buFontTx/>
              <a:buAutoNum type="arabicPeriod" startAt="9"/>
            </a:pPr>
            <a:r>
              <a:rPr lang="zh-CN" altLang="en-US" sz="1200" dirty="0" smtClean="0"/>
              <a:t>电源： </a:t>
            </a:r>
            <a:r>
              <a:rPr lang="en-US" altLang="zh-CN" sz="1200" dirty="0" smtClean="0"/>
              <a:t>12-24V</a:t>
            </a:r>
            <a:r>
              <a:rPr lang="zh-CN" altLang="en-US" sz="1200" dirty="0" smtClean="0"/>
              <a:t>车载</a:t>
            </a:r>
            <a:endParaRPr lang="en-US" altLang="zh-CN" sz="1200" dirty="0" smtClean="0"/>
          </a:p>
          <a:p>
            <a:pPr marL="228600" indent="-228600">
              <a:buFontTx/>
              <a:buAutoNum type="arabicPeriod" startAt="9"/>
            </a:pPr>
            <a:r>
              <a:rPr lang="zh-CN" altLang="en-US" sz="1200" dirty="0" smtClean="0"/>
              <a:t>异常处理：  </a:t>
            </a:r>
            <a:r>
              <a:rPr lang="en-US" altLang="zh-CN" sz="1200" dirty="0" smtClean="0"/>
              <a:t>gs600</a:t>
            </a:r>
            <a:r>
              <a:rPr lang="zh-CN" altLang="en-US" sz="1200" dirty="0" smtClean="0"/>
              <a:t>设备死机复位；看门狗</a:t>
            </a:r>
            <a:endParaRPr lang="en-US" altLang="zh-CN" sz="1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66290"/>
              </p:ext>
            </p:extLst>
          </p:nvPr>
        </p:nvGraphicFramePr>
        <p:xfrm>
          <a:off x="4595810" y="3752498"/>
          <a:ext cx="4529979" cy="2374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96"/>
                <a:gridCol w="947970"/>
                <a:gridCol w="2440672"/>
                <a:gridCol w="886641"/>
              </a:tblGrid>
              <a:tr h="4184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序号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名称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功能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/>
                        <a:t>接口</a:t>
                      </a:r>
                      <a:endParaRPr lang="zh-CN" altLang="en-US" sz="1100" dirty="0"/>
                    </a:p>
                  </a:txBody>
                  <a:tcPr/>
                </a:tc>
              </a:tr>
              <a:tr h="328618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RF</a:t>
                      </a:r>
                      <a:r>
                        <a:rPr lang="en-US" altLang="zh-CN" sz="1100" baseline="0" dirty="0" smtClean="0"/>
                        <a:t> </a:t>
                      </a:r>
                      <a:r>
                        <a:rPr lang="zh-CN" altLang="en-US" sz="1100" baseline="0" dirty="0" smtClean="0"/>
                        <a:t>控制器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控制</a:t>
                      </a:r>
                      <a:r>
                        <a:rPr lang="en-US" altLang="zh-CN" sz="1100" dirty="0" smtClean="0"/>
                        <a:t>gs600</a:t>
                      </a:r>
                      <a:r>
                        <a:rPr lang="zh-CN" altLang="en-US" sz="1100" dirty="0" smtClean="0"/>
                        <a:t>录像启停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</a:tr>
              <a:tr h="379801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GPS</a:t>
                      </a:r>
                      <a:r>
                        <a:rPr lang="zh-CN" altLang="en-US" sz="1100" dirty="0" smtClean="0"/>
                        <a:t>模块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控制卡同样具有</a:t>
                      </a:r>
                      <a:r>
                        <a:rPr lang="en-US" altLang="zh-CN" sz="1100" dirty="0" err="1" smtClean="0"/>
                        <a:t>gps</a:t>
                      </a:r>
                      <a:r>
                        <a:rPr lang="zh-CN" altLang="en-US" sz="1100" dirty="0" smtClean="0"/>
                        <a:t>模块，接收定位信号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Uart</a:t>
                      </a:r>
                      <a:endParaRPr lang="zh-CN" altLang="en-US" sz="1100" dirty="0"/>
                    </a:p>
                  </a:txBody>
                  <a:tcPr/>
                </a:tc>
              </a:tr>
              <a:tr h="41844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GSM</a:t>
                      </a:r>
                      <a:r>
                        <a:rPr lang="zh-CN" altLang="en-US" sz="1100" dirty="0" smtClean="0"/>
                        <a:t>模块</a:t>
                      </a:r>
                      <a:endParaRPr lang="en-US" altLang="zh-CN" sz="1100" dirty="0" smtClean="0"/>
                    </a:p>
                    <a:p>
                      <a:r>
                        <a:rPr lang="zh-CN" altLang="en-US" sz="1100" dirty="0" smtClean="0"/>
                        <a:t>（</a:t>
                      </a:r>
                      <a:r>
                        <a:rPr lang="en-US" altLang="zh-CN" sz="1100" dirty="0" smtClean="0"/>
                        <a:t>TBD</a:t>
                      </a:r>
                      <a:r>
                        <a:rPr lang="zh-CN" altLang="en-US" sz="1100" dirty="0" smtClean="0"/>
                        <a:t>）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建立中心与设备的数据和控制链路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uart</a:t>
                      </a:r>
                      <a:endParaRPr lang="zh-CN" altLang="en-US" sz="1100" dirty="0"/>
                    </a:p>
                  </a:txBody>
                  <a:tcPr/>
                </a:tc>
              </a:tr>
              <a:tr h="339405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SD</a:t>
                      </a:r>
                      <a:r>
                        <a:rPr lang="en-US" altLang="zh-CN" sz="1100" baseline="0" dirty="0" smtClean="0"/>
                        <a:t> HUB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/>
                        <a:t>Sd</a:t>
                      </a:r>
                      <a:r>
                        <a:rPr lang="zh-CN" altLang="en-US" sz="1100" dirty="0" smtClean="0"/>
                        <a:t>卡阵列提供按日分割存储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100" dirty="0" smtClean="0"/>
                    </a:p>
                  </a:txBody>
                  <a:tcPr/>
                </a:tc>
              </a:tr>
              <a:tr h="418444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FLASH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数据存储空间，用于存放配置信息、</a:t>
                      </a:r>
                      <a:r>
                        <a:rPr lang="en-US" altLang="zh-CN" sz="1100" dirty="0" err="1" smtClean="0"/>
                        <a:t>gps</a:t>
                      </a:r>
                      <a:r>
                        <a:rPr lang="zh-CN" altLang="en-US" sz="1100" dirty="0" smtClean="0"/>
                        <a:t>待处理数据等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1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1106" y="1142984"/>
            <a:ext cx="5000475" cy="245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001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系统模块构成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523844" y="2143116"/>
            <a:ext cx="1857388" cy="714380"/>
          </a:xfrm>
          <a:prstGeom prst="roundRect">
            <a:avLst/>
          </a:prstGeom>
          <a:solidFill>
            <a:schemeClr val="folHlink"/>
          </a:solidFill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MasterMgr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309926" y="2143116"/>
            <a:ext cx="1857388" cy="714380"/>
          </a:xfrm>
          <a:prstGeom prst="roundRect">
            <a:avLst/>
          </a:prstGeom>
          <a:solidFill>
            <a:schemeClr val="folHlink"/>
          </a:solidFill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NodeInstance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23844" y="3714752"/>
            <a:ext cx="1857388" cy="714380"/>
          </a:xfrm>
          <a:prstGeom prst="roundRect">
            <a:avLst/>
          </a:prstGeom>
          <a:solidFill>
            <a:schemeClr val="folHlink"/>
          </a:solidFill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ImageClient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381364" y="5000636"/>
            <a:ext cx="1857388" cy="714380"/>
          </a:xfrm>
          <a:prstGeom prst="roundRect">
            <a:avLst/>
          </a:prstGeom>
          <a:solidFill>
            <a:schemeClr val="folHlink"/>
          </a:solidFill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 smtClean="0">
                <a:solidFill>
                  <a:srgbClr val="FF0000"/>
                </a:solidFill>
              </a:rPr>
              <a:t>ImageConverter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309926" y="3714752"/>
            <a:ext cx="1857388" cy="714380"/>
          </a:xfrm>
          <a:prstGeom prst="roundRect">
            <a:avLst/>
          </a:prstGeom>
          <a:solidFill>
            <a:schemeClr val="folHlink"/>
          </a:solidFill>
          <a:ln w="158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华文细黑" pitchFamily="2" charset="-122"/>
                <a:ea typeface="华文细黑" pitchFamily="2" charset="-122"/>
              </a:rPr>
              <a:t>ImageSDK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" name="直接箭头连接符 11"/>
          <p:cNvCxnSpPr>
            <a:stCxn id="10" idx="0"/>
          </p:cNvCxnSpPr>
          <p:nvPr/>
        </p:nvCxnSpPr>
        <p:spPr bwMode="auto">
          <a:xfrm rot="16200000" flipV="1">
            <a:off x="2809860" y="2285992"/>
            <a:ext cx="928694" cy="1928826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>
            <a:stCxn id="10" idx="0"/>
            <a:endCxn id="7" idx="2"/>
          </p:cNvCxnSpPr>
          <p:nvPr/>
        </p:nvCxnSpPr>
        <p:spPr bwMode="auto">
          <a:xfrm rot="5400000" flipH="1" flipV="1">
            <a:off x="3809992" y="3286124"/>
            <a:ext cx="857256" cy="15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接箭头连接符 15"/>
          <p:cNvCxnSpPr>
            <a:stCxn id="8" idx="0"/>
          </p:cNvCxnSpPr>
          <p:nvPr/>
        </p:nvCxnSpPr>
        <p:spPr bwMode="auto">
          <a:xfrm rot="5400000" flipH="1" flipV="1">
            <a:off x="1916885" y="2321711"/>
            <a:ext cx="928694" cy="18573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直接箭头连接符 17"/>
          <p:cNvCxnSpPr>
            <a:stCxn id="8" idx="0"/>
            <a:endCxn id="6" idx="2"/>
          </p:cNvCxnSpPr>
          <p:nvPr/>
        </p:nvCxnSpPr>
        <p:spPr bwMode="auto">
          <a:xfrm rot="5400000" flipH="1" flipV="1">
            <a:off x="1023910" y="3286124"/>
            <a:ext cx="857256" cy="15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591" y="4838716"/>
            <a:ext cx="790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直接箭头连接符 20"/>
          <p:cNvCxnSpPr>
            <a:endCxn id="9" idx="1"/>
          </p:cNvCxnSpPr>
          <p:nvPr/>
        </p:nvCxnSpPr>
        <p:spPr bwMode="auto">
          <a:xfrm>
            <a:off x="1952604" y="5357826"/>
            <a:ext cx="1428760" cy="15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1952604" y="4429132"/>
            <a:ext cx="1357322" cy="71438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rot="5400000" flipH="1" flipV="1">
            <a:off x="1381100" y="4643446"/>
            <a:ext cx="285752" cy="1588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667380" y="1714488"/>
            <a:ext cx="402430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1600" dirty="0" err="1" smtClean="0">
                <a:solidFill>
                  <a:schemeClr val="bg2"/>
                </a:solidFill>
                <a:latin typeface="+mn-lt"/>
                <a:ea typeface="+mn-ea"/>
              </a:rPr>
              <a:t>MasterMgr</a:t>
            </a:r>
            <a:r>
              <a:rPr lang="en-US" altLang="zh-CN" sz="1600" dirty="0" smtClean="0">
                <a:solidFill>
                  <a:schemeClr val="bg2"/>
                </a:solidFill>
                <a:latin typeface="+mn-lt"/>
                <a:ea typeface="+mn-ea"/>
              </a:rPr>
              <a:t>:</a:t>
            </a:r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主控服务器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访问调度、影像管理、系统管理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600" dirty="0" err="1" smtClean="0">
                <a:solidFill>
                  <a:schemeClr val="bg2"/>
                </a:solidFill>
                <a:latin typeface="+mn-lt"/>
                <a:ea typeface="+mn-ea"/>
              </a:rPr>
              <a:t>NodeInst</a:t>
            </a:r>
            <a:r>
              <a:rPr lang="en-US" altLang="zh-CN" sz="1600" dirty="0" smtClean="0">
                <a:solidFill>
                  <a:schemeClr val="bg2"/>
                </a:solidFill>
                <a:latin typeface="+mn-lt"/>
                <a:ea typeface="+mn-ea"/>
              </a:rPr>
              <a:t>: </a:t>
            </a:r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存储节点服务器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单点数据存储访问服务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600" dirty="0" err="1" smtClean="0">
                <a:solidFill>
                  <a:schemeClr val="bg2"/>
                </a:solidFill>
                <a:latin typeface="+mn-lt"/>
                <a:ea typeface="+mn-ea"/>
              </a:rPr>
              <a:t>ImageClient</a:t>
            </a:r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：影像管理客户端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导入和管理影像资料，管理服务器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的操作界面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600" dirty="0" err="1" smtClean="0">
                <a:solidFill>
                  <a:schemeClr val="bg2"/>
                </a:solidFill>
                <a:latin typeface="+mn-lt"/>
                <a:ea typeface="+mn-ea"/>
              </a:rPr>
              <a:t>ImageSDK</a:t>
            </a:r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：流式影像数据接口，提供外部系统访问影像的编程界面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>
              <a:buFont typeface="Wingdings" pitchFamily="2" charset="2"/>
              <a:buChar char="ü"/>
            </a:pP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1600" dirty="0" err="1" smtClean="0">
                <a:solidFill>
                  <a:schemeClr val="bg2"/>
                </a:solidFill>
                <a:latin typeface="+mn-lt"/>
                <a:ea typeface="+mn-ea"/>
              </a:rPr>
              <a:t>ImageComnverter</a:t>
            </a:r>
            <a:r>
              <a:rPr lang="en-US" altLang="zh-CN" sz="1600" dirty="0" smtClean="0">
                <a:solidFill>
                  <a:schemeClr val="bg2"/>
                </a:solidFill>
                <a:latin typeface="+mn-lt"/>
                <a:ea typeface="+mn-ea"/>
              </a:rPr>
              <a:t>: </a:t>
            </a:r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影像转换程序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zh-CN" altLang="en-US" sz="1600" dirty="0" smtClean="0">
                <a:solidFill>
                  <a:schemeClr val="bg2"/>
                </a:solidFill>
                <a:latin typeface="+mn-lt"/>
                <a:ea typeface="+mn-ea"/>
              </a:rPr>
              <a:t>转换到内业生产数据</a:t>
            </a:r>
            <a:endParaRPr lang="en-US" altLang="zh-CN" sz="160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endParaRPr lang="en-US" altLang="zh-CN" sz="1800" dirty="0" smtClean="0"/>
          </a:p>
        </p:txBody>
      </p:sp>
      <p:sp>
        <p:nvSpPr>
          <p:cNvPr id="48" name="矩形 47"/>
          <p:cNvSpPr/>
          <p:nvPr/>
        </p:nvSpPr>
        <p:spPr bwMode="auto">
          <a:xfrm>
            <a:off x="380968" y="1785926"/>
            <a:ext cx="5000660" cy="1428760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3844" y="178592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服务器网络</a:t>
            </a: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2381232" y="2498718"/>
            <a:ext cx="928694" cy="1588"/>
          </a:xfrm>
          <a:prstGeom prst="line">
            <a:avLst/>
          </a:prstGeom>
          <a:solidFill>
            <a:schemeClr val="folHlink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软件系统架构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7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338"/>
              </p:ext>
            </p:extLst>
          </p:nvPr>
        </p:nvGraphicFramePr>
        <p:xfrm>
          <a:off x="416496" y="1124744"/>
          <a:ext cx="9145016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97016" y="4077072"/>
            <a:ext cx="4520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海量数据：</a:t>
            </a:r>
            <a:endParaRPr lang="en-US" altLang="zh-CN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   20G</a:t>
            </a:r>
            <a:r>
              <a:rPr lang="zh-CN" altLang="en-US" dirty="0" smtClean="0"/>
              <a:t>（天</a:t>
            </a:r>
            <a:r>
              <a:rPr lang="en-US" altLang="zh-CN" dirty="0" smtClean="0"/>
              <a:t>/</a:t>
            </a:r>
            <a:r>
              <a:rPr lang="zh-CN" altLang="en-US" dirty="0"/>
              <a:t>辆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3000G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辆车每月数据量）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海量里程：</a:t>
            </a:r>
            <a:endParaRPr lang="en-US" altLang="zh-CN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   157</a:t>
            </a:r>
            <a:r>
              <a:rPr lang="zh-CN" altLang="en-US" b="1" dirty="0">
                <a:solidFill>
                  <a:srgbClr val="FF0000"/>
                </a:solidFill>
              </a:rPr>
              <a:t>公里</a:t>
            </a:r>
            <a:r>
              <a:rPr lang="zh-CN" altLang="en-US" dirty="0" smtClean="0"/>
              <a:t>（</a:t>
            </a:r>
            <a:r>
              <a:rPr lang="zh-CN" altLang="en-US" dirty="0"/>
              <a:t>天</a:t>
            </a:r>
            <a:r>
              <a:rPr lang="en-US" altLang="zh-CN" dirty="0"/>
              <a:t>/</a:t>
            </a:r>
            <a:r>
              <a:rPr lang="zh-CN" altLang="en-US" dirty="0"/>
              <a:t>辆）</a:t>
            </a:r>
            <a:endParaRPr lang="en-US" altLang="zh-CN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22000</a:t>
            </a:r>
            <a:r>
              <a:rPr lang="zh-CN" altLang="en-US" b="1" dirty="0" smtClean="0">
                <a:solidFill>
                  <a:srgbClr val="FF0000"/>
                </a:solidFill>
              </a:rPr>
              <a:t>公里</a:t>
            </a:r>
            <a:r>
              <a:rPr lang="zh-CN" altLang="en-US" dirty="0" smtClean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辆车每月数据</a:t>
            </a:r>
            <a:r>
              <a:rPr lang="zh-CN" altLang="en-US" dirty="0" smtClean="0"/>
              <a:t>量</a:t>
            </a:r>
            <a:r>
              <a:rPr lang="zh-CN" altLang="en-US" dirty="0"/>
              <a:t>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528" y="4337809"/>
            <a:ext cx="4088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可以根据城市大小，随时调整数据更新周期。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更新周期从</a:t>
            </a:r>
            <a:r>
              <a:rPr lang="en-US" altLang="zh-CN" b="1" dirty="0" smtClean="0">
                <a:solidFill>
                  <a:srgbClr val="FF0000"/>
                </a:solidFill>
              </a:rPr>
              <a:t>3-12</a:t>
            </a:r>
            <a:r>
              <a:rPr lang="zh-CN" altLang="en-US" b="1" dirty="0" smtClean="0">
                <a:solidFill>
                  <a:srgbClr val="FF0000"/>
                </a:solidFill>
              </a:rPr>
              <a:t>月</a:t>
            </a:r>
            <a:r>
              <a:rPr lang="zh-CN" altLang="en-US" dirty="0" smtClean="0"/>
              <a:t>，根据投入的运营车辆决定。</a:t>
            </a:r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380968" y="142852"/>
            <a:ext cx="9144064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华文细黑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华文细黑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华文细黑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华文细黑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13038"/>
                </a:solidFill>
                <a:latin typeface="Arial" charset="0"/>
                <a:ea typeface="华文细黑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13038"/>
                </a:solidFill>
                <a:latin typeface="Arial" charset="0"/>
                <a:ea typeface="华文细黑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13038"/>
                </a:solidFill>
                <a:latin typeface="Arial" charset="0"/>
                <a:ea typeface="华文细黑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13038"/>
                </a:solidFill>
                <a:latin typeface="Arial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采集数据情况分析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488" y="1000108"/>
            <a:ext cx="63531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/>
        </p:nvGraphicFramePr>
        <p:xfrm>
          <a:off x="-404850" y="2643182"/>
          <a:ext cx="3714776" cy="235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虚尾箭头 5"/>
          <p:cNvSpPr/>
          <p:nvPr/>
        </p:nvSpPr>
        <p:spPr bwMode="auto">
          <a:xfrm>
            <a:off x="2452670" y="3429000"/>
            <a:ext cx="714380" cy="571504"/>
          </a:xfrm>
          <a:prstGeom prst="stripedRightArrow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810520" y="4929198"/>
          <a:ext cx="1340078" cy="1214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工作表" showAsIcon="1" r:id="rId10" imgW="914400" imgH="828720" progId="Excel.Sheet.12">
                  <p:embed/>
                </p:oleObj>
              </mc:Choice>
              <mc:Fallback>
                <p:oleObj name="工作表" showAsIcon="1" r:id="rId10" imgW="914400" imgH="82872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20" y="4929198"/>
                        <a:ext cx="1340078" cy="1214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圆角矩形 21"/>
          <p:cNvSpPr/>
          <p:nvPr/>
        </p:nvSpPr>
        <p:spPr bwMode="auto">
          <a:xfrm>
            <a:off x="6453198" y="4714884"/>
            <a:ext cx="2786082" cy="121444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113038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524636" y="4929198"/>
          <a:ext cx="1103594" cy="100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工作表" showAsIcon="1" r:id="rId13" imgW="914400" imgH="828720" progId="Excel.Sheet.12">
                  <p:embed/>
                </p:oleObj>
              </mc:Choice>
              <mc:Fallback>
                <p:oleObj name="工作表" showAsIcon="1" r:id="rId13" imgW="914400" imgH="82872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6" y="4929198"/>
                        <a:ext cx="1103594" cy="10001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12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合作商选择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406" y="1214422"/>
            <a:ext cx="9144065" cy="5072098"/>
          </a:xfrm>
        </p:spPr>
        <p:txBody>
          <a:bodyPr/>
          <a:lstStyle/>
          <a:p>
            <a:r>
              <a:rPr lang="zh-CN" altLang="en-US" dirty="0" smtClean="0"/>
              <a:t>合作商选择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前期开展</a:t>
            </a:r>
          </a:p>
          <a:p>
            <a:pPr lvl="1"/>
            <a:r>
              <a:rPr lang="zh-CN" altLang="en-US" sz="1400" dirty="0" smtClean="0"/>
              <a:t>主要是结合公司现有客户资源，开展众包应用：</a:t>
            </a:r>
            <a:endParaRPr lang="en-US" altLang="zh-CN" sz="1400" dirty="0" smtClean="0"/>
          </a:p>
          <a:p>
            <a:pPr lvl="2"/>
            <a:r>
              <a:rPr lang="zh-CN" altLang="en-US" sz="1200" dirty="0" smtClean="0"/>
              <a:t>“烟草项目”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“物流车项目”</a:t>
            </a:r>
            <a:endParaRPr lang="en-US" altLang="zh-CN" sz="1200" dirty="0" smtClean="0"/>
          </a:p>
          <a:p>
            <a:pPr lvl="2"/>
            <a:r>
              <a:rPr lang="en-US" altLang="zh-CN" sz="1200" dirty="0" smtClean="0"/>
              <a:t>……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309530" y="1643050"/>
          <a:ext cx="3571900" cy="242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167182" y="1214422"/>
            <a:ext cx="5057448" cy="2963171"/>
            <a:chOff x="4167182" y="1214422"/>
            <a:chExt cx="5057448" cy="2963171"/>
          </a:xfrm>
        </p:grpSpPr>
        <p:sp>
          <p:nvSpPr>
            <p:cNvPr id="5" name="TextBox 4"/>
            <p:cNvSpPr txBox="1"/>
            <p:nvPr/>
          </p:nvSpPr>
          <p:spPr>
            <a:xfrm>
              <a:off x="5595942" y="125734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出租车</a:t>
              </a:r>
              <a:endParaRPr lang="zh-CN" altLang="en-US" dirty="0"/>
            </a:p>
          </p:txBody>
        </p:sp>
        <p:pic>
          <p:nvPicPr>
            <p:cNvPr id="6" name="图片 5" descr="邮政车.jpg"/>
            <p:cNvPicPr>
              <a:picLocks noChangeAspect="1"/>
            </p:cNvPicPr>
            <p:nvPr/>
          </p:nvPicPr>
          <p:blipFill>
            <a:blip r:embed="rId7" cstate="print"/>
            <a:srcRect r="3125" b="18327"/>
            <a:stretch>
              <a:fillRect/>
            </a:stretch>
          </p:blipFill>
          <p:spPr>
            <a:xfrm>
              <a:off x="7310454" y="1400218"/>
              <a:ext cx="1914176" cy="11088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570793" y="12144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邮政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95942" y="260026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物流车</a:t>
              </a:r>
              <a:endParaRPr lang="zh-CN" altLang="en-US" dirty="0"/>
            </a:p>
          </p:txBody>
        </p:sp>
        <p:pic>
          <p:nvPicPr>
            <p:cNvPr id="9" name="图片 8" descr="车友会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7644" y="2928934"/>
              <a:ext cx="1333500" cy="952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42231" y="260026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车友会</a:t>
              </a:r>
              <a:endParaRPr lang="zh-CN" altLang="en-US" dirty="0"/>
            </a:p>
          </p:txBody>
        </p:sp>
        <p:sp>
          <p:nvSpPr>
            <p:cNvPr id="11" name="虚尾箭头 10"/>
            <p:cNvSpPr/>
            <p:nvPr/>
          </p:nvSpPr>
          <p:spPr bwMode="auto">
            <a:xfrm>
              <a:off x="4167182" y="2428868"/>
              <a:ext cx="714380" cy="571504"/>
            </a:xfrm>
            <a:prstGeom prst="stripedRightArrow">
              <a:avLst/>
            </a:prstGeom>
            <a:solidFill>
              <a:schemeClr val="accent2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113038"/>
                </a:solidFill>
                <a:effectLst/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12" name="图片 11" descr="出租车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7314" y="1471656"/>
              <a:ext cx="1687096" cy="1143008"/>
            </a:xfrm>
            <a:prstGeom prst="rect">
              <a:avLst/>
            </a:prstGeom>
          </p:spPr>
        </p:pic>
        <p:pic>
          <p:nvPicPr>
            <p:cNvPr id="13" name="图片 12" descr="物流公司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0535" r="173"/>
            <a:stretch>
              <a:fillRect/>
            </a:stretch>
          </p:blipFill>
          <p:spPr>
            <a:xfrm>
              <a:off x="4595810" y="3071810"/>
              <a:ext cx="2714644" cy="1105783"/>
            </a:xfrm>
            <a:prstGeom prst="rect">
              <a:avLst/>
            </a:prstGeom>
          </p:spPr>
        </p:pic>
      </p:grpSp>
      <p:pic>
        <p:nvPicPr>
          <p:cNvPr id="15" name="图片 14" descr="惊叹号.jpg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4786322"/>
            <a:ext cx="1449026" cy="92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53132" y="4643446"/>
            <a:ext cx="21547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内部资源：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600" dirty="0" smtClean="0"/>
              <a:t>政企服务事业部</a:t>
            </a:r>
            <a:endParaRPr lang="en-US" altLang="zh-CN" sz="1600" dirty="0" smtClean="0"/>
          </a:p>
          <a:p>
            <a:pPr lvl="1">
              <a:buFont typeface="Arial" pitchFamily="34" charset="0"/>
              <a:buChar char="•"/>
            </a:pPr>
            <a:endParaRPr lang="en-US" altLang="zh-CN" sz="1600" dirty="0" smtClean="0"/>
          </a:p>
          <a:p>
            <a:pPr lvl="1">
              <a:buFont typeface="Arial" pitchFamily="34" charset="0"/>
              <a:buChar char="•"/>
            </a:pPr>
            <a:r>
              <a:rPr lang="zh-CN" altLang="en-US" sz="1600" dirty="0" smtClean="0"/>
              <a:t>交通事业部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50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Autonavi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7D"/>
      </a:hlink>
      <a:folHlink>
        <a:srgbClr val="002060"/>
      </a:folHlink>
    </a:clrScheme>
    <a:fontScheme name="2_Autonavi">
      <a:majorFont>
        <a:latin typeface="Arial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113038"/>
            </a:solidFill>
            <a:effectLst/>
            <a:latin typeface="华文细黑" pitchFamily="2" charset="-122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113038"/>
            </a:solidFill>
            <a:effectLst/>
            <a:latin typeface="华文细黑" pitchFamily="2" charset="-122"/>
            <a:ea typeface="华文细黑" pitchFamily="2" charset="-122"/>
          </a:defRPr>
        </a:defPPr>
      </a:lstStyle>
    </a:lnDef>
  </a:objectDefaults>
  <a:extraClrSchemeLst>
    <a:extraClrScheme>
      <a:clrScheme name="2_Autonavi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Autonavi">
  <a:themeElements>
    <a:clrScheme name="ying.zhang">
      <a:dk1>
        <a:srgbClr val="1F497D"/>
      </a:dk1>
      <a:lt1>
        <a:sysClr val="window" lastClr="CCE8CF"/>
      </a:lt1>
      <a:dk2>
        <a:srgbClr val="002060"/>
      </a:dk2>
      <a:lt2>
        <a:srgbClr val="00006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ahoma" pitchFamily="34" charset="0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2_Autonavi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utonavi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utonavi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CCE8C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CCE8C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CCE8C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47978</TotalTime>
  <Words>1170</Words>
  <Application>Microsoft Office PowerPoint</Application>
  <PresentationFormat>A4 纸张(210x297 毫米)</PresentationFormat>
  <Paragraphs>274</Paragraphs>
  <Slides>18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2_Autonavi</vt:lpstr>
      <vt:lpstr>3_Autonavi</vt:lpstr>
      <vt:lpstr>工作表</vt:lpstr>
      <vt:lpstr>PowerPoint 演示文稿</vt:lpstr>
      <vt:lpstr>道路部重点工艺项目：行业采集（DVR）</vt:lpstr>
      <vt:lpstr>内业生产流程</vt:lpstr>
      <vt:lpstr>内业生产测试评估</vt:lpstr>
      <vt:lpstr>设备改造概述</vt:lpstr>
      <vt:lpstr>软件系统架构</vt:lpstr>
      <vt:lpstr>PowerPoint 演示文稿</vt:lpstr>
      <vt:lpstr>数据现状</vt:lpstr>
      <vt:lpstr>合作商选择</vt:lpstr>
      <vt:lpstr>运营方式（出租车为例）</vt:lpstr>
      <vt:lpstr>计费方式、投入时间估算模型</vt:lpstr>
      <vt:lpstr>DVR应用开展计划</vt:lpstr>
      <vt:lpstr>DVR应用效果</vt:lpstr>
      <vt:lpstr>数据收集总体工艺流程</vt:lpstr>
      <vt:lpstr>建立合作关系——实现方式</vt:lpstr>
      <vt:lpstr>建立合作关系——具体说明（1）</vt:lpstr>
      <vt:lpstr>建立合作关系——AN与供应商联系（洽谈）</vt:lpstr>
      <vt:lpstr>培训与数据传输</vt:lpstr>
    </vt:vector>
  </TitlesOfParts>
  <Company>AutoNavi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刘永巧</dc:creator>
  <cp:lastModifiedBy>WORK</cp:lastModifiedBy>
  <cp:revision>4729</cp:revision>
  <dcterms:created xsi:type="dcterms:W3CDTF">2005-11-05T03:08:08Z</dcterms:created>
  <dcterms:modified xsi:type="dcterms:W3CDTF">2012-07-15T01:44:26Z</dcterms:modified>
</cp:coreProperties>
</file>